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53"/>
  </p:handoutMasterIdLst>
  <p:sldIdLst>
    <p:sldId id="256" r:id="rId3"/>
    <p:sldId id="257" r:id="rId4"/>
    <p:sldId id="258" r:id="rId5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6" r:id="rId31"/>
    <p:sldId id="287" r:id="rId32"/>
    <p:sldId id="288" r:id="rId33"/>
    <p:sldId id="289" r:id="rId34"/>
    <p:sldId id="290" r:id="rId35"/>
    <p:sldId id="291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1" r:id="rId44"/>
    <p:sldId id="303" r:id="rId45"/>
    <p:sldId id="304" r:id="rId46"/>
    <p:sldId id="306" r:id="rId47"/>
    <p:sldId id="307" r:id="rId48"/>
    <p:sldId id="309" r:id="rId49"/>
    <p:sldId id="310" r:id="rId50"/>
    <p:sldId id="312" r:id="rId51"/>
    <p:sldId id="313" r:id="rId52"/>
  </p:sldIdLst>
  <p:sldSz cx="9132570" cy="121793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 showGuides="1">
      <p:cViewPr>
        <p:scale>
          <a:sx n="42" d="100"/>
          <a:sy n="42" d="100"/>
        </p:scale>
        <p:origin x="2328" y="30"/>
      </p:cViewPr>
      <p:guideLst>
        <p:guide orient="horz" pos="3836"/>
        <p:guide pos="287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1" d="100"/>
        <a:sy n="71" d="100"/>
      </p:scale>
      <p:origin x="0" y="-414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6" Type="http://schemas.openxmlformats.org/officeDocument/2006/relationships/tableStyles" Target="tableStyles.xml"/><Relationship Id="rId55" Type="http://schemas.openxmlformats.org/officeDocument/2006/relationships/viewProps" Target="viewProps.xml"/><Relationship Id="rId54" Type="http://schemas.openxmlformats.org/officeDocument/2006/relationships/presProps" Target="presProps.xml"/><Relationship Id="rId53" Type="http://schemas.openxmlformats.org/officeDocument/2006/relationships/handoutMaster" Target="handoutMasters/handoutMaster1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7553" y="1279525"/>
            <a:ext cx="259054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2257425" y="1279525"/>
            <a:ext cx="2590800" cy="3454400"/>
          </a:xfrm>
        </p:spPr>
      </p:sp>
      <p:sp>
        <p:nvSpPr>
          <p:cNvPr id="3" name="Marcador de posición de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s-E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65" y="2349491"/>
            <a:ext cx="6851792" cy="3883967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5995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65" y="6396978"/>
            <a:ext cx="6851792" cy="2940522"/>
          </a:xfrm>
        </p:spPr>
        <p:txBody>
          <a:bodyPr>
            <a:normAutofit/>
          </a:bodyPr>
          <a:lstStyle>
            <a:lvl1pPr marL="0" indent="0" algn="ctr">
              <a:buNone/>
              <a:defRPr sz="2395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6565" indent="0" algn="ctr">
              <a:buNone/>
              <a:defRPr sz="2000"/>
            </a:lvl2pPr>
            <a:lvl3pPr marL="913130" indent="0" algn="ctr">
              <a:buNone/>
              <a:defRPr sz="1800"/>
            </a:lvl3pPr>
            <a:lvl4pPr marL="1369695" indent="0" algn="ctr">
              <a:buNone/>
              <a:defRPr sz="1600"/>
            </a:lvl4pPr>
            <a:lvl5pPr marL="1826895" indent="0" algn="ctr">
              <a:buNone/>
              <a:defRPr sz="1600"/>
            </a:lvl5pPr>
            <a:lvl6pPr marL="2283460" indent="0" algn="ctr">
              <a:buNone/>
              <a:defRPr sz="1600"/>
            </a:lvl6pPr>
            <a:lvl7pPr marL="2740025" indent="0" algn="ctr">
              <a:buNone/>
              <a:defRPr sz="1600"/>
            </a:lvl7pPr>
            <a:lvl8pPr marL="3196590" indent="0" algn="ctr">
              <a:buNone/>
              <a:defRPr sz="1600"/>
            </a:lvl8pPr>
            <a:lvl9pPr marL="3653155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8081" y="979503"/>
            <a:ext cx="7879562" cy="9872359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335" y="458981"/>
            <a:ext cx="7879562" cy="2354110"/>
          </a:xfrm>
        </p:spPr>
        <p:txBody>
          <a:bodyPr anchor="ctr" anchorCtr="0">
            <a:normAutofit/>
          </a:bodyPr>
          <a:lstStyle>
            <a:lvl1pPr>
              <a:defRPr sz="4395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335" y="3242187"/>
            <a:ext cx="7879562" cy="7727684"/>
          </a:xfrm>
        </p:spPr>
        <p:txBody>
          <a:bodyPr>
            <a:normAutofit/>
          </a:bodyPr>
          <a:lstStyle>
            <a:lvl1pPr>
              <a:defRPr sz="2795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395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23" y="6661426"/>
            <a:ext cx="7375669" cy="1441223"/>
          </a:xfrm>
        </p:spPr>
        <p:txBody>
          <a:bodyPr anchor="b">
            <a:noAutofit/>
          </a:bodyPr>
          <a:lstStyle>
            <a:lvl1pPr>
              <a:defRPr sz="5995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 dirty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323" y="8187100"/>
            <a:ext cx="5486192" cy="1150015"/>
          </a:xfrm>
        </p:spPr>
        <p:txBody>
          <a:bodyPr>
            <a:noAutofit/>
          </a:bodyPr>
          <a:lstStyle>
            <a:lvl1pPr marL="0" indent="0">
              <a:buNone/>
              <a:defRPr sz="2395">
                <a:solidFill>
                  <a:schemeClr val="bg1">
                    <a:lumMod val="50000"/>
                  </a:schemeClr>
                </a:solidFill>
              </a:defRPr>
            </a:lvl1pPr>
            <a:lvl2pPr marL="4565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1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696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8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4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00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5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1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335" y="458981"/>
            <a:ext cx="7879562" cy="2354110"/>
          </a:xfrm>
        </p:spPr>
        <p:txBody>
          <a:bodyPr>
            <a:normAutofit/>
          </a:bodyPr>
          <a:lstStyle>
            <a:lvl1pPr>
              <a:defRPr sz="4395" b="0" i="0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335" y="3242187"/>
            <a:ext cx="3882682" cy="772768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795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395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2215" y="3242187"/>
            <a:ext cx="3882682" cy="772768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795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39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271" y="648437"/>
            <a:ext cx="7879562" cy="2354110"/>
          </a:xfrm>
        </p:spPr>
        <p:txBody>
          <a:bodyPr/>
          <a:lstStyle>
            <a:lvl1pPr>
              <a:defRPr sz="4395"/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271" y="3098934"/>
            <a:ext cx="3864839" cy="1463213"/>
          </a:xfrm>
        </p:spPr>
        <p:txBody>
          <a:bodyPr anchor="b"/>
          <a:lstStyle>
            <a:lvl1pPr marL="0" indent="0">
              <a:buNone/>
              <a:defRPr sz="2395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6565" indent="0">
              <a:buNone/>
              <a:defRPr sz="2000" b="1"/>
            </a:lvl2pPr>
            <a:lvl3pPr marL="913130" indent="0">
              <a:buNone/>
              <a:defRPr sz="1800" b="1"/>
            </a:lvl3pPr>
            <a:lvl4pPr marL="1369695" indent="0">
              <a:buNone/>
              <a:defRPr sz="1600" b="1"/>
            </a:lvl4pPr>
            <a:lvl5pPr marL="1826895" indent="0">
              <a:buNone/>
              <a:defRPr sz="1600" b="1"/>
            </a:lvl5pPr>
            <a:lvl6pPr marL="2283460" indent="0">
              <a:buNone/>
              <a:defRPr sz="1600" b="1"/>
            </a:lvl6pPr>
            <a:lvl7pPr marL="2740025" indent="0">
              <a:buNone/>
              <a:defRPr sz="1600" b="1"/>
            </a:lvl7pPr>
            <a:lvl8pPr marL="3196590" indent="0">
              <a:buNone/>
              <a:defRPr sz="1600" b="1"/>
            </a:lvl8pPr>
            <a:lvl9pPr marL="3653155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271" y="4645146"/>
            <a:ext cx="3864839" cy="63472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4960" y="3098934"/>
            <a:ext cx="3883873" cy="1463213"/>
          </a:xfrm>
        </p:spPr>
        <p:txBody>
          <a:bodyPr anchor="b"/>
          <a:lstStyle>
            <a:lvl1pPr marL="0" indent="0">
              <a:buNone/>
              <a:defRPr sz="2395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6565" indent="0">
              <a:buNone/>
              <a:defRPr sz="2000" b="1"/>
            </a:lvl2pPr>
            <a:lvl3pPr marL="913130" indent="0">
              <a:buNone/>
              <a:defRPr sz="1800" b="1"/>
            </a:lvl3pPr>
            <a:lvl4pPr marL="1369695" indent="0">
              <a:buNone/>
              <a:defRPr sz="1600" b="1"/>
            </a:lvl4pPr>
            <a:lvl5pPr marL="1826895" indent="0">
              <a:buNone/>
              <a:defRPr sz="1600" b="1"/>
            </a:lvl5pPr>
            <a:lvl6pPr marL="2283460" indent="0">
              <a:buNone/>
              <a:defRPr sz="1600" b="1"/>
            </a:lvl6pPr>
            <a:lvl7pPr marL="2740025" indent="0">
              <a:buNone/>
              <a:defRPr sz="1600" b="1"/>
            </a:lvl7pPr>
            <a:lvl8pPr marL="3196590" indent="0">
              <a:buNone/>
              <a:defRPr sz="1600" b="1"/>
            </a:lvl8pPr>
            <a:lvl9pPr marL="3653155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4960" y="4645146"/>
            <a:ext cx="3883873" cy="6347279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081" y="4912619"/>
            <a:ext cx="7879562" cy="2354110"/>
          </a:xfrm>
        </p:spPr>
        <p:txBody>
          <a:bodyPr>
            <a:normAutofit/>
          </a:bodyPr>
          <a:lstStyle>
            <a:lvl1pPr algn="ctr">
              <a:defRPr sz="4395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21" y="225543"/>
            <a:ext cx="3121073" cy="2841847"/>
          </a:xfrm>
        </p:spPr>
        <p:txBody>
          <a:bodyPr anchor="ctr" anchorCtr="0">
            <a:normAutofit/>
          </a:bodyPr>
          <a:lstStyle>
            <a:lvl1pPr>
              <a:defRPr sz="3195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4481" y="1360993"/>
            <a:ext cx="4359082" cy="9047393"/>
          </a:xfrm>
        </p:spPr>
        <p:txBody>
          <a:bodyPr/>
          <a:lstStyle>
            <a:lvl1pPr marL="0" indent="0">
              <a:buNone/>
              <a:defRPr sz="3195"/>
            </a:lvl1pPr>
            <a:lvl2pPr marL="456565" indent="0">
              <a:buNone/>
              <a:defRPr sz="2795"/>
            </a:lvl2pPr>
            <a:lvl3pPr marL="913130" indent="0">
              <a:buNone/>
              <a:defRPr sz="2395"/>
            </a:lvl3pPr>
            <a:lvl4pPr marL="1369695" indent="0">
              <a:buNone/>
              <a:defRPr sz="2000"/>
            </a:lvl4pPr>
            <a:lvl5pPr marL="1826895" indent="0">
              <a:buNone/>
              <a:defRPr sz="2000"/>
            </a:lvl5pPr>
            <a:lvl6pPr marL="2283460" indent="0">
              <a:buNone/>
              <a:defRPr sz="2000"/>
            </a:lvl6pPr>
            <a:lvl7pPr marL="2740025" indent="0">
              <a:buNone/>
              <a:defRPr sz="2000"/>
            </a:lvl7pPr>
            <a:lvl8pPr marL="3196590" indent="0">
              <a:buNone/>
              <a:defRPr sz="2000"/>
            </a:lvl8pPr>
            <a:lvl9pPr marL="3653155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428" y="3653804"/>
            <a:ext cx="3121073" cy="6769124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6565" indent="0">
              <a:buNone/>
              <a:defRPr sz="1400"/>
            </a:lvl2pPr>
            <a:lvl3pPr marL="913130" indent="0">
              <a:buNone/>
              <a:defRPr sz="1200"/>
            </a:lvl3pPr>
            <a:lvl4pPr marL="1369695" indent="0">
              <a:buNone/>
              <a:defRPr sz="1000"/>
            </a:lvl4pPr>
            <a:lvl5pPr marL="1826895" indent="0">
              <a:buNone/>
              <a:defRPr sz="1000"/>
            </a:lvl5pPr>
            <a:lvl6pPr marL="2283460" indent="0">
              <a:buNone/>
              <a:defRPr sz="1000"/>
            </a:lvl6pPr>
            <a:lvl7pPr marL="2740025" indent="0">
              <a:buNone/>
              <a:defRPr sz="1000"/>
            </a:lvl7pPr>
            <a:lvl8pPr marL="3196590" indent="0">
              <a:buNone/>
              <a:defRPr sz="1000"/>
            </a:lvl8pPr>
            <a:lvl9pPr marL="3653155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94" y="648437"/>
            <a:ext cx="1145948" cy="10321433"/>
          </a:xfrm>
        </p:spPr>
        <p:txBody>
          <a:bodyPr vert="eaVert">
            <a:normAutofit/>
          </a:bodyPr>
          <a:lstStyle>
            <a:lvl1pPr>
              <a:defRPr sz="4395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081" y="648437"/>
            <a:ext cx="6653941" cy="1032143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081" y="648437"/>
            <a:ext cx="7879562" cy="2354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081" y="3242187"/>
            <a:ext cx="7879562" cy="7727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081" y="11288451"/>
            <a:ext cx="2055538" cy="648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6209" y="11288451"/>
            <a:ext cx="3083307" cy="648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2105" y="11288451"/>
            <a:ext cx="2055538" cy="648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3130" rtl="0" eaLnBrk="1" latinLnBrk="0" hangingPunct="1">
        <a:lnSpc>
          <a:spcPct val="90000"/>
        </a:lnSpc>
        <a:spcBef>
          <a:spcPct val="0"/>
        </a:spcBef>
        <a:buNone/>
        <a:defRPr sz="3995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3130" rtl="0" eaLnBrk="1" fontAlgn="auto" latinLnBrk="0" hangingPunct="1">
        <a:lnSpc>
          <a:spcPct val="90000"/>
        </a:lnSpc>
        <a:spcBef>
          <a:spcPct val="200000"/>
        </a:spcBef>
        <a:spcAft>
          <a:spcPts val="0"/>
        </a:spcAft>
        <a:buClrTx/>
        <a:buSzTx/>
        <a:buFont typeface="Arial" panose="020B0604020202020204" pitchFamily="34" charset="0"/>
        <a:buNone/>
        <a:defRPr sz="2795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165" indent="-228600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5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1730" indent="-228600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598295" indent="-228600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4860" indent="-228600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1425" indent="-228600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990" indent="-228600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190" indent="-228600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755" indent="-228600" algn="l" defTabSz="91313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6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3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9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89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46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02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59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15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hyperlink" Target="https://www.significados.com/ansiedad/" TargetMode="External"/><Relationship Id="rId3" Type="http://schemas.openxmlformats.org/officeDocument/2006/relationships/hyperlink" Target="https://www.mayoclinic.org/es-es/diseases-conditions/anxiety/symptoms-causes/syc-20350961" TargetMode="External"/><Relationship Id="rId2" Type="http://schemas.openxmlformats.org/officeDocument/2006/relationships/hyperlink" Target="https://medlineplus.gov/spanish/anxiety.html" TargetMode="External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" Target="slide16.xml"/><Relationship Id="rId8" Type="http://schemas.openxmlformats.org/officeDocument/2006/relationships/slide" Target="slide13.xml"/><Relationship Id="rId7" Type="http://schemas.openxmlformats.org/officeDocument/2006/relationships/slide" Target="slide10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4.xml"/><Relationship Id="rId3" Type="http://schemas.openxmlformats.org/officeDocument/2006/relationships/slide" Target="slide2.xml"/><Relationship Id="rId26" Type="http://schemas.openxmlformats.org/officeDocument/2006/relationships/notesSlide" Target="../notesSlides/notesSlide1.xml"/><Relationship Id="rId25" Type="http://schemas.openxmlformats.org/officeDocument/2006/relationships/slideLayout" Target="../slideLayouts/slideLayout2.xml"/><Relationship Id="rId24" Type="http://schemas.openxmlformats.org/officeDocument/2006/relationships/slide" Target="slide49.xml"/><Relationship Id="rId23" Type="http://schemas.openxmlformats.org/officeDocument/2006/relationships/slide" Target="slide46.xml"/><Relationship Id="rId22" Type="http://schemas.openxmlformats.org/officeDocument/2006/relationships/slide" Target="slide44.xml"/><Relationship Id="rId21" Type="http://schemas.openxmlformats.org/officeDocument/2006/relationships/slide" Target="slide42.xml"/><Relationship Id="rId20" Type="http://schemas.openxmlformats.org/officeDocument/2006/relationships/slide" Target="slide41.xml"/><Relationship Id="rId2" Type="http://schemas.openxmlformats.org/officeDocument/2006/relationships/slide" Target="slide1.xml"/><Relationship Id="rId19" Type="http://schemas.openxmlformats.org/officeDocument/2006/relationships/slide" Target="slide40.xml"/><Relationship Id="rId18" Type="http://schemas.openxmlformats.org/officeDocument/2006/relationships/slide" Target="slide38.xml"/><Relationship Id="rId17" Type="http://schemas.openxmlformats.org/officeDocument/2006/relationships/slide" Target="slide36.xml"/><Relationship Id="rId16" Type="http://schemas.openxmlformats.org/officeDocument/2006/relationships/slide" Target="slide34.xml"/><Relationship Id="rId15" Type="http://schemas.openxmlformats.org/officeDocument/2006/relationships/slide" Target="slide32.xml"/><Relationship Id="rId14" Type="http://schemas.openxmlformats.org/officeDocument/2006/relationships/slide" Target="slide27.xml"/><Relationship Id="rId13" Type="http://schemas.openxmlformats.org/officeDocument/2006/relationships/slide" Target="slide26.xml"/><Relationship Id="rId12" Type="http://schemas.openxmlformats.org/officeDocument/2006/relationships/slide" Target="slide24.xml"/><Relationship Id="rId11" Type="http://schemas.openxmlformats.org/officeDocument/2006/relationships/slide" Target="slide21.xml"/><Relationship Id="rId10" Type="http://schemas.openxmlformats.org/officeDocument/2006/relationships/slide" Target="slide18.xml"/><Relationship Id="rId1" Type="http://schemas.openxmlformats.org/officeDocument/2006/relationships/slide" Target="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1" descr="C:\Users\Usuario\Documents\portadas\IMG-20221021-WA0035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7" y="635"/>
            <a:ext cx="9132979" cy="11187296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Cuadro de texto 99"/>
          <p:cNvSpPr txBox="1"/>
          <p:nvPr/>
        </p:nvSpPr>
        <p:spPr>
          <a:xfrm>
            <a:off x="2027401" y="10265871"/>
            <a:ext cx="5080228" cy="9220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0" algn="ctr"/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/>
                <a:latin typeface="Times New Roman" panose="02020603050405020304" charset="0"/>
                <a:cs typeface="Times New Roman" panose="02020603050405020304" charset="0"/>
              </a:rPr>
              <a:t>REVISTA  LITERARIA </a:t>
            </a:r>
            <a:endParaRPr lang="en-US" b="1">
              <a:ln w="22225">
                <a:solidFill>
                  <a:schemeClr val="accent2"/>
                </a:solidFill>
                <a:prstDash val="solid"/>
              </a:ln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effectLst/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ctr"/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/>
                <a:latin typeface="Times New Roman" panose="02020603050405020304" charset="0"/>
                <a:cs typeface="Times New Roman" panose="02020603050405020304" charset="0"/>
              </a:rPr>
              <a:t> CREADA POR ESTUDIANTES DE 5to H1 Y H2 </a:t>
            </a:r>
            <a:endParaRPr lang="en-US" b="1">
              <a:ln w="22225">
                <a:solidFill>
                  <a:schemeClr val="accent2"/>
                </a:solidFill>
                <a:prstDash val="solid"/>
              </a:ln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effectLst/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ctr"/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/>
                <a:latin typeface="Times New Roman" panose="02020603050405020304" charset="0"/>
                <a:cs typeface="Times New Roman" panose="02020603050405020304" charset="0"/>
              </a:rPr>
              <a:t>       DEL LICEO 2 DE PANDO</a:t>
            </a:r>
            <a:endParaRPr lang="en-US" altLang="en-US" b="1">
              <a:ln w="22225">
                <a:solidFill>
                  <a:schemeClr val="accent2"/>
                </a:solidFill>
                <a:prstDash val="solid"/>
              </a:ln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4"/>
          <p:cNvSpPr txBox="1"/>
          <p:nvPr/>
        </p:nvSpPr>
        <p:spPr>
          <a:xfrm>
            <a:off x="1100996" y="919003"/>
            <a:ext cx="6930896" cy="103403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                     </a:t>
            </a:r>
            <a:r>
              <a:rPr lang="es-ES" altLang="en-US" b="0" dirty="0">
                <a:latin typeface="Times New Roman" panose="02020603050405020304" charset="0"/>
                <a:cs typeface="Calibri" panose="020F0502020204030204" charset="0"/>
              </a:rPr>
              <a:t>              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“No es para tanto”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 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ansiedad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es un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aspecto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normal del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estado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emocional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seres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humanos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cual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existe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un alto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grado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actividad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sistema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periférico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Este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estado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emocional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está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ampliamente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relacionado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sentido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supervivencia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igual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que lo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están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miedo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,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ira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, la tristeza y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felicidad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Puede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convertirse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trastorno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pánico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que genera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sensación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de que se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va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fallecer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desmayos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y hasta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persecución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la persona.</a:t>
            </a:r>
            <a:endParaRPr lang="en-US" b="0" dirty="0">
              <a:solidFill>
                <a:srgbClr val="40404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  La palabra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ansiedad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se traduce a un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estado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1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angustia</a:t>
            </a:r>
            <a:r>
              <a:rPr lang="en-US" b="1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que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puede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sufrir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persona sin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necesidad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existir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motivo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alguno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realmente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preocupación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estrés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conlleve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a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pérdida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de control 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sensación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de no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solución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al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problema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presentado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.</a:t>
            </a:r>
            <a:r>
              <a:rPr lang="en-US" b="0" dirty="0">
                <a:latin typeface="Calibri" panose="020F0502020204030204" charset="0"/>
                <a:cs typeface="Times New Roman" panose="02020603050405020304" charset="0"/>
              </a:rPr>
              <a:t> </a:t>
            </a:r>
            <a:r>
              <a:rPr lang="en-US" b="0" dirty="0" err="1">
                <a:latin typeface="Calibri" panose="020F0502020204030204" charset="0"/>
                <a:cs typeface="Times New Roman" panose="02020603050405020304" charset="0"/>
              </a:rPr>
              <a:t>En</a:t>
            </a:r>
            <a:r>
              <a:rPr lang="en-US" b="0" dirty="0">
                <a:latin typeface="Calibri" panose="020F0502020204030204" charset="0"/>
                <a:cs typeface="Times New Roman" panose="02020603050405020304" charset="0"/>
              </a:rPr>
              <a:t> </a:t>
            </a:r>
            <a:r>
              <a:rPr lang="en-US" b="0" dirty="0" err="1">
                <a:latin typeface="Calibri" panose="020F0502020204030204" charset="0"/>
                <a:cs typeface="Times New Roman" panose="02020603050405020304" charset="0"/>
              </a:rPr>
              <a:t>esta</a:t>
            </a:r>
            <a:r>
              <a:rPr lang="en-US" b="0" dirty="0">
                <a:latin typeface="Calibri" panose="020F0502020204030204" charset="0"/>
                <a:cs typeface="Times New Roman" panose="02020603050405020304" charset="0"/>
              </a:rPr>
              <a:t> </a:t>
            </a:r>
            <a:r>
              <a:rPr lang="en-US" b="0" dirty="0" err="1">
                <a:latin typeface="Calibri" panose="020F0502020204030204" charset="0"/>
                <a:cs typeface="Times New Roman" panose="02020603050405020304" charset="0"/>
              </a:rPr>
              <a:t>situación</a:t>
            </a:r>
            <a:r>
              <a:rPr lang="en-US" b="0" dirty="0">
                <a:solidFill>
                  <a:srgbClr val="404040"/>
                </a:solidFill>
                <a:latin typeface="Calibri" panose="020F0502020204030204" charset="0"/>
                <a:cs typeface="Times New Roman" panose="02020603050405020304" charset="0"/>
              </a:rPr>
              <a:t>, 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encuentra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inquieto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ánimo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una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persona, es un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sentimiento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que genera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miedo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desasosiego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y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preocupación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b="0" dirty="0">
              <a:solidFill>
                <a:srgbClr val="40404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/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  Es un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trastorno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psiquiátrico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más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común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de lo que se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cree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está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relacionado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con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estrés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ambiental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sufren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las personas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día a día;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según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estadísticas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esta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enfermedad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afecta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más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a las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mujeres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que 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los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hombres.      </a:t>
            </a:r>
            <a:endParaRPr lang="en-US" b="0" dirty="0">
              <a:solidFill>
                <a:srgbClr val="40404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 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salud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mental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centros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hospitalarios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tristemente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no es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fácil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acceso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, no solo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por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hecho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de que es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dejada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lado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comparación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a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salud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física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sino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recibir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ayuda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psicológica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psiquiátrica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conlleva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un alto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costo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, al que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muchas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personas con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ansiedad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no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pueden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acceder</a:t>
            </a:r>
            <a:r>
              <a:rPr lang="es-ES" alt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endParaRPr lang="en-US" b="0" dirty="0">
              <a:solidFill>
                <a:srgbClr val="404040"/>
              </a:solidFill>
              <a:latin typeface="Times New Roman" panose="02020603050405020304" charset="0"/>
            </a:endParaRPr>
          </a:p>
          <a:p>
            <a:pPr algn="just"/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Ya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Uruguay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tenemos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tasa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más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alta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suicidios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sería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importante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que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salud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mental sea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realmente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tomada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serio, que las personas se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concienticen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sobre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tema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así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sea con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reuniones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las que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profesionales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puedan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ayudar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los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que lo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necesitan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una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forma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más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accesible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.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ansiedad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puede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aparecer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por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distintos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factores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nuestra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vida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entre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ellos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podemos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desarrollarla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lugares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públicos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donde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se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encuentran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muchas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personas 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incluso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mediante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largos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períodos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estrés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causados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por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los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centros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educativos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.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Contar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con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apoyo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nuestra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familia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así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como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de las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instituciones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educativas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siempre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es fundamental para la persona que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padece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son dos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factores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importantes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para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poder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aprender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convivir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con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ella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una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forma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más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sana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para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sentirnos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apoyados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y saber que no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estamos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solos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esto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. </a:t>
            </a:r>
            <a:endParaRPr lang="en-US" b="0" dirty="0">
              <a:solidFill>
                <a:srgbClr val="404040"/>
              </a:solidFill>
              <a:latin typeface="Times New Roman" panose="02020603050405020304" charset="0"/>
            </a:endParaRPr>
          </a:p>
          <a:p>
            <a:pPr algn="just"/>
            <a:endParaRPr lang="en-US" b="0" dirty="0">
              <a:solidFill>
                <a:srgbClr val="404040"/>
              </a:solidFill>
              <a:latin typeface="Times New Roman" panose="02020603050405020304" charset="0"/>
            </a:endParaRPr>
          </a:p>
          <a:p>
            <a:pPr indent="0" algn="just"/>
            <a:endParaRPr lang="es-ES" altLang="en-US" b="0" dirty="0">
              <a:solidFill>
                <a:srgbClr val="40404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3"/>
          <p:cNvSpPr txBox="1"/>
          <p:nvPr/>
        </p:nvSpPr>
        <p:spPr>
          <a:xfrm>
            <a:off x="779720" y="919003"/>
            <a:ext cx="7573448" cy="1034129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Pero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lamentablemente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hay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casos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los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que no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contamos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estos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apoyos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por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eso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creemos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que es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importante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empezar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visibilizar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esta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afección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tan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común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y tan poco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hablada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.</a:t>
            </a:r>
            <a:endParaRPr lang="en-US" b="0" dirty="0">
              <a:solidFill>
                <a:srgbClr val="404040"/>
              </a:solidFill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 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Tristemente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es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realidad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muchos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vivimos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día a día,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cual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no es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muy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aceptada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ni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se le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presta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atención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necesaria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por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eso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nos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gustaría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profundizar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sobre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esta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y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contar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nuestra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experiencia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para que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otros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se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puedan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sentir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acompañados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y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generar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nuevos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conocimiento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sobre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misma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endParaRPr lang="en-US" b="0" dirty="0">
              <a:solidFill>
                <a:srgbClr val="40404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/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  Una de las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creadoras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este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artículo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afirma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todo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comenzó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para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ella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2020, con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inicio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del Covid-19. Al no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poder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salir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su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casa y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sumado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al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estrés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académico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desarrolló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un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trastorno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ansiedad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.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primera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vez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que le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sucedió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sintió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 que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su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cuerpo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se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desplomaría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su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corazón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latía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más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no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poder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su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mundo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daba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mil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vueltas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, y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aire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se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volvía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escaso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y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denso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Creyó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moriría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 ese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instante</a:t>
            </a:r>
            <a:r>
              <a:rPr lang="es-ES" altLang="en-US" b="0" dirty="0">
                <a:solidFill>
                  <a:srgbClr val="40404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s-ES" altLang="en-US" b="0" dirty="0">
              <a:solidFill>
                <a:srgbClr val="40404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/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confusión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su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mente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era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enorme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era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primera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vez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que le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sucedía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algo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así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y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realmente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estaba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aterrada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con la idea de que le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volviese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suceder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. Sus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pensamientos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solo se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basaban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lo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sucedido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no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pensaba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nada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más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. Tanto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así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que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comenzó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a pasar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todo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día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su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habitación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sin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querer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salir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ella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ideando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formas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terminar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con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todo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una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vez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estaba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exhausta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.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Cuando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su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familia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se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dio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cuenta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de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situación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comenzaron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buscar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ayuda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.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Tuvieron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recurrir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una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clínica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privada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llamada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“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Cazabajones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”,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ya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su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mutualista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las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consultas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psiquiátricas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eran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telefónicas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.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Esta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última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opción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no le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pareció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solución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necesitaba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poder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hablar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de lo que le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sucedía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con un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especialista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persona y no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mediante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un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celular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.</a:t>
            </a:r>
            <a:r>
              <a:rPr lang="en-US" b="0" dirty="0">
                <a:latin typeface="Times New Roman" panose="02020603050405020304" charset="0"/>
              </a:rPr>
              <a:t> 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Cuando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comenzó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con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el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tratamiento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debía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trasladarse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hasta la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clínica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Montevideo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cada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15 días.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esta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forma, poco a poco,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su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ansiedad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fue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disminuyendo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. 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Actualmente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no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necesita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ir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más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al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psiquiatra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porque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aprendió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cómo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manejar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su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ansiedad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pero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sin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duda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alguna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creemos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que sin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su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familia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y sus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ganas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salir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adelante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, no  lo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hubiera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404040"/>
                </a:solidFill>
                <a:latin typeface="Times New Roman" panose="02020603050405020304" charset="0"/>
              </a:rPr>
              <a:t>logrado</a:t>
            </a:r>
            <a:r>
              <a:rPr lang="en-US" b="0" dirty="0">
                <a:solidFill>
                  <a:srgbClr val="404040"/>
                </a:solidFill>
                <a:latin typeface="Times New Roman" panose="02020603050405020304" charset="0"/>
              </a:rPr>
              <a:t>. </a:t>
            </a:r>
            <a:r>
              <a:rPr lang="en-US" b="0" dirty="0">
                <a:latin typeface="Times New Roman" panose="02020603050405020304" charset="0"/>
              </a:rPr>
              <a:t>Sin embargo,  no </a:t>
            </a:r>
            <a:r>
              <a:rPr lang="en-US" b="0" dirty="0" err="1">
                <a:latin typeface="Times New Roman" panose="02020603050405020304" charset="0"/>
              </a:rPr>
              <a:t>todas</a:t>
            </a:r>
            <a:r>
              <a:rPr lang="en-US" b="0" dirty="0">
                <a:latin typeface="Times New Roman" panose="02020603050405020304" charset="0"/>
              </a:rPr>
              <a:t> las personas con </a:t>
            </a:r>
            <a:r>
              <a:rPr lang="en-US" b="0" dirty="0" err="1">
                <a:latin typeface="Times New Roman" panose="02020603050405020304" charset="0"/>
              </a:rPr>
              <a:t>ansiedad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acuden</a:t>
            </a:r>
            <a:r>
              <a:rPr lang="en-US" b="0" dirty="0">
                <a:latin typeface="Times New Roman" panose="02020603050405020304" charset="0"/>
              </a:rPr>
              <a:t> al </a:t>
            </a:r>
            <a:r>
              <a:rPr lang="en-US" b="0" dirty="0" err="1">
                <a:latin typeface="Times New Roman" panose="02020603050405020304" charset="0"/>
              </a:rPr>
              <a:t>psiquiatra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debido</a:t>
            </a:r>
            <a:r>
              <a:rPr lang="en-US" b="0" dirty="0">
                <a:latin typeface="Times New Roman" panose="02020603050405020304" charset="0"/>
              </a:rPr>
              <a:t> a la </a:t>
            </a:r>
            <a:r>
              <a:rPr lang="en-US" b="0" dirty="0" err="1">
                <a:latin typeface="Times New Roman" panose="02020603050405020304" charset="0"/>
              </a:rPr>
              <a:t>poca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atención</a:t>
            </a:r>
            <a:r>
              <a:rPr lang="en-US" b="0" dirty="0">
                <a:latin typeface="Times New Roman" panose="02020603050405020304" charset="0"/>
              </a:rPr>
              <a:t> que se le da a </a:t>
            </a:r>
            <a:r>
              <a:rPr lang="en-US" b="0" dirty="0" err="1">
                <a:latin typeface="Times New Roman" panose="02020603050405020304" charset="0"/>
              </a:rPr>
              <a:t>esta</a:t>
            </a:r>
            <a:r>
              <a:rPr lang="en-US" b="0" dirty="0">
                <a:latin typeface="Times New Roman" panose="02020603050405020304" charset="0"/>
              </a:rPr>
              <a:t> y la </a:t>
            </a:r>
            <a:r>
              <a:rPr lang="en-US" b="0" dirty="0" err="1">
                <a:latin typeface="Times New Roman" panose="02020603050405020304" charset="0"/>
              </a:rPr>
              <a:t>poca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información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existe</a:t>
            </a:r>
            <a:r>
              <a:rPr lang="en-US" b="0" dirty="0">
                <a:latin typeface="Times New Roman" panose="02020603050405020304" charset="0"/>
              </a:rPr>
              <a:t>.  </a:t>
            </a:r>
            <a:r>
              <a:rPr lang="en-US" b="0" dirty="0" err="1">
                <a:latin typeface="Times New Roman" panose="02020603050405020304" charset="0"/>
              </a:rPr>
              <a:t>Transitar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ansiedad</a:t>
            </a:r>
            <a:r>
              <a:rPr lang="en-US" b="0" dirty="0">
                <a:latin typeface="Times New Roman" panose="02020603050405020304" charset="0"/>
              </a:rPr>
              <a:t> no es </a:t>
            </a:r>
            <a:r>
              <a:rPr lang="en-US" b="0" dirty="0" err="1">
                <a:latin typeface="Times New Roman" panose="02020603050405020304" charset="0"/>
              </a:rPr>
              <a:t>fácil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desde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hace</a:t>
            </a:r>
            <a:r>
              <a:rPr lang="en-US" b="0" dirty="0">
                <a:latin typeface="Times New Roman" panose="02020603050405020304" charset="0"/>
              </a:rPr>
              <a:t> dos </a:t>
            </a:r>
            <a:r>
              <a:rPr lang="en-US" b="0" dirty="0" err="1">
                <a:latin typeface="Times New Roman" panose="02020603050405020304" charset="0"/>
              </a:rPr>
              <a:t>años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descubrí</a:t>
            </a:r>
            <a:r>
              <a:rPr lang="en-US" b="0" dirty="0">
                <a:latin typeface="Times New Roman" panose="02020603050405020304" charset="0"/>
              </a:rPr>
              <a:t> que la </a:t>
            </a:r>
            <a:r>
              <a:rPr lang="en-US" b="0" dirty="0" err="1">
                <a:latin typeface="Times New Roman" panose="02020603050405020304" charset="0"/>
              </a:rPr>
              <a:t>tenía</a:t>
            </a:r>
            <a:r>
              <a:rPr lang="en-US" b="0" dirty="0">
                <a:latin typeface="Times New Roman" panose="02020603050405020304" charset="0"/>
              </a:rPr>
              <a:t>,  se me ha </a:t>
            </a:r>
            <a:r>
              <a:rPr lang="en-US" b="0" dirty="0" err="1">
                <a:latin typeface="Times New Roman" panose="02020603050405020304" charset="0"/>
              </a:rPr>
              <a:t>hecho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difícil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llevarla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pero</a:t>
            </a:r>
            <a:r>
              <a:rPr lang="en-US" b="0" dirty="0">
                <a:latin typeface="Times New Roman" panose="02020603050405020304" charset="0"/>
              </a:rPr>
              <a:t> a lo largo de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años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fui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desarrollando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distintos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mecanismos</a:t>
            </a:r>
            <a:r>
              <a:rPr lang="en-US" b="0" dirty="0">
                <a:latin typeface="Times New Roman" panose="02020603050405020304" charset="0"/>
              </a:rPr>
              <a:t> para </a:t>
            </a:r>
            <a:r>
              <a:rPr lang="en-US" b="0" dirty="0" err="1">
                <a:latin typeface="Times New Roman" panose="02020603050405020304" charset="0"/>
              </a:rPr>
              <a:t>afrontarla</a:t>
            </a:r>
            <a:r>
              <a:rPr lang="en-US" b="0" dirty="0">
                <a:latin typeface="Times New Roman" panose="02020603050405020304" charset="0"/>
              </a:rPr>
              <a:t>. </a:t>
            </a:r>
            <a:r>
              <a:rPr lang="en-US" b="0" dirty="0" err="1">
                <a:latin typeface="Times New Roman" panose="02020603050405020304" charset="0"/>
              </a:rPr>
              <a:t>Puedo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decir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ya</a:t>
            </a:r>
            <a:r>
              <a:rPr lang="en-US" b="0" dirty="0">
                <a:latin typeface="Times New Roman" panose="02020603050405020304" charset="0"/>
              </a:rPr>
              <a:t> no le </a:t>
            </a:r>
            <a:r>
              <a:rPr lang="en-US" b="0" dirty="0" err="1">
                <a:latin typeface="Times New Roman" panose="02020603050405020304" charset="0"/>
              </a:rPr>
              <a:t>tengo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mismo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miedo</a:t>
            </a:r>
            <a:r>
              <a:rPr lang="en-US" b="0" dirty="0">
                <a:latin typeface="Times New Roman" panose="02020603050405020304" charset="0"/>
              </a:rPr>
              <a:t> que antes </a:t>
            </a:r>
            <a:r>
              <a:rPr lang="en-US" b="0" dirty="0" err="1">
                <a:latin typeface="Times New Roman" panose="02020603050405020304" charset="0"/>
              </a:rPr>
              <a:t>porque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pude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aprender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sobre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esta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normalizarla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pero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tristemente</a:t>
            </a:r>
            <a:r>
              <a:rPr lang="en-US" b="0" dirty="0">
                <a:latin typeface="Times New Roman" panose="02020603050405020304" charset="0"/>
              </a:rPr>
              <a:t> hoy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día </a:t>
            </a:r>
            <a:r>
              <a:rPr lang="en-US" b="0" dirty="0" err="1">
                <a:latin typeface="Times New Roman" panose="02020603050405020304" charset="0"/>
              </a:rPr>
              <a:t>muchos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aún</a:t>
            </a:r>
            <a:r>
              <a:rPr lang="en-US" b="0" dirty="0">
                <a:latin typeface="Times New Roman" panose="02020603050405020304" charset="0"/>
              </a:rPr>
              <a:t> que la  </a:t>
            </a:r>
            <a:r>
              <a:rPr lang="en-US" b="0" dirty="0" err="1">
                <a:latin typeface="Times New Roman" panose="02020603050405020304" charset="0"/>
              </a:rPr>
              <a:t>padecen</a:t>
            </a:r>
            <a:r>
              <a:rPr lang="en-US" b="0" dirty="0">
                <a:latin typeface="Times New Roman" panose="02020603050405020304" charset="0"/>
              </a:rPr>
              <a:t> y no </a:t>
            </a:r>
            <a:r>
              <a:rPr lang="en-US" b="0" dirty="0" err="1">
                <a:latin typeface="Times New Roman" panose="02020603050405020304" charset="0"/>
              </a:rPr>
              <a:t>tienen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conocimientos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sobre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misma</a:t>
            </a:r>
            <a:r>
              <a:rPr lang="en-US" b="0" dirty="0">
                <a:latin typeface="Times New Roman" panose="02020603050405020304" charset="0"/>
              </a:rPr>
              <a:t>, y </a:t>
            </a:r>
            <a:r>
              <a:rPr lang="en-US" b="0" dirty="0" err="1">
                <a:latin typeface="Times New Roman" panose="02020603050405020304" charset="0"/>
              </a:rPr>
              <a:t>creen</a:t>
            </a:r>
            <a:r>
              <a:rPr lang="en-US" b="0" dirty="0">
                <a:latin typeface="Times New Roman" panose="02020603050405020304" charset="0"/>
              </a:rPr>
              <a:t> que no es para tanto, que </a:t>
            </a:r>
            <a:r>
              <a:rPr lang="en-US" b="0" dirty="0" err="1">
                <a:latin typeface="Times New Roman" panose="02020603050405020304" charset="0"/>
              </a:rPr>
              <a:t>están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siendo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exagerados</a:t>
            </a:r>
            <a:r>
              <a:rPr lang="en-US" b="0" dirty="0">
                <a:latin typeface="Times New Roman" panose="02020603050405020304" charset="0"/>
              </a:rPr>
              <a:t>,  o </a:t>
            </a:r>
            <a:r>
              <a:rPr lang="en-US" b="0" dirty="0" err="1">
                <a:latin typeface="Times New Roman" panose="02020603050405020304" charset="0"/>
              </a:rPr>
              <a:t>piensan</a:t>
            </a:r>
            <a:r>
              <a:rPr lang="en-US" b="0" dirty="0">
                <a:latin typeface="Times New Roman" panose="02020603050405020304" charset="0"/>
              </a:rPr>
              <a:t> que se </a:t>
            </a:r>
            <a:r>
              <a:rPr lang="en-US" b="0" dirty="0" err="1">
                <a:latin typeface="Times New Roman" panose="02020603050405020304" charset="0"/>
              </a:rPr>
              <a:t>están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volviendo</a:t>
            </a:r>
            <a:r>
              <a:rPr lang="en-US" b="0" dirty="0">
                <a:latin typeface="Times New Roman" panose="02020603050405020304" charset="0"/>
              </a:rPr>
              <a:t> locos.</a:t>
            </a:r>
            <a:endParaRPr lang="en-US" b="0" dirty="0">
              <a:latin typeface="Calibri" panose="020F05020202040302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adro de texto 104"/>
          <p:cNvSpPr txBox="1"/>
          <p:nvPr/>
        </p:nvSpPr>
        <p:spPr>
          <a:xfrm>
            <a:off x="1273991" y="457836"/>
            <a:ext cx="6584906" cy="147732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dirty="0">
                <a:latin typeface="Times New Roman" panose="02020603050405020304" charset="0"/>
              </a:rPr>
              <a:t>    </a:t>
            </a:r>
            <a:r>
              <a:rPr lang="en-US" b="0" dirty="0" err="1">
                <a:latin typeface="Times New Roman" panose="02020603050405020304" charset="0"/>
              </a:rPr>
              <a:t>Recomendamos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acudir</a:t>
            </a:r>
            <a:r>
              <a:rPr lang="en-US" b="0" dirty="0">
                <a:latin typeface="Times New Roman" panose="02020603050405020304" charset="0"/>
              </a:rPr>
              <a:t> al </a:t>
            </a:r>
            <a:r>
              <a:rPr lang="en-US" b="0" dirty="0" err="1">
                <a:latin typeface="Times New Roman" panose="02020603050405020304" charset="0"/>
              </a:rPr>
              <a:t>psicólogo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poder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hablar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sobre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esto</a:t>
            </a:r>
            <a:r>
              <a:rPr lang="en-US" b="0" dirty="0">
                <a:latin typeface="Times New Roman" panose="02020603050405020304" charset="0"/>
              </a:rPr>
              <a:t> con las personas de </a:t>
            </a:r>
            <a:r>
              <a:rPr lang="en-US" b="0" dirty="0" err="1">
                <a:latin typeface="Times New Roman" panose="02020603050405020304" charset="0"/>
              </a:rPr>
              <a:t>tu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entorno</a:t>
            </a:r>
            <a:r>
              <a:rPr lang="en-US" b="0" dirty="0">
                <a:latin typeface="Times New Roman" panose="02020603050405020304" charset="0"/>
              </a:rPr>
              <a:t>, y </a:t>
            </a:r>
            <a:r>
              <a:rPr lang="en-US" b="0" dirty="0" err="1">
                <a:latin typeface="Times New Roman" panose="02020603050405020304" charset="0"/>
              </a:rPr>
              <a:t>cuidar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tu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salud</a:t>
            </a:r>
            <a:r>
              <a:rPr lang="en-US" b="0" dirty="0">
                <a:latin typeface="Times New Roman" panose="02020603050405020304" charset="0"/>
              </a:rPr>
              <a:t> mental. </a:t>
            </a:r>
            <a:r>
              <a:rPr lang="en-US" b="0" dirty="0" err="1">
                <a:latin typeface="Times New Roman" panose="02020603050405020304" charset="0"/>
              </a:rPr>
              <a:t>Recuerda</a:t>
            </a:r>
            <a:r>
              <a:rPr lang="en-US" b="0" dirty="0">
                <a:latin typeface="Times New Roman" panose="02020603050405020304" charset="0"/>
              </a:rPr>
              <a:t>, no </a:t>
            </a:r>
            <a:r>
              <a:rPr lang="en-US" b="0" dirty="0" err="1">
                <a:latin typeface="Times New Roman" panose="02020603050405020304" charset="0"/>
              </a:rPr>
              <a:t>estamos</a:t>
            </a:r>
            <a:r>
              <a:rPr lang="en-US" b="0" dirty="0">
                <a:latin typeface="Times New Roman" panose="02020603050405020304" charset="0"/>
              </a:rPr>
              <a:t> solos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esto</a:t>
            </a:r>
            <a:r>
              <a:rPr lang="en-US" b="0" dirty="0">
                <a:latin typeface="Times New Roman" panose="02020603050405020304" charset="0"/>
              </a:rPr>
              <a:t>, y </a:t>
            </a:r>
            <a:r>
              <a:rPr lang="en-US" b="0" dirty="0" err="1">
                <a:latin typeface="Times New Roman" panose="02020603050405020304" charset="0"/>
              </a:rPr>
              <a:t>siempre</a:t>
            </a:r>
            <a:r>
              <a:rPr lang="en-US" b="0" dirty="0">
                <a:latin typeface="Times New Roman" panose="02020603050405020304" charset="0"/>
              </a:rPr>
              <a:t> hay personas </a:t>
            </a:r>
            <a:r>
              <a:rPr lang="en-US" b="0" dirty="0" err="1">
                <a:latin typeface="Times New Roman" panose="02020603050405020304" charset="0"/>
              </a:rPr>
              <a:t>dispuestas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ayudar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tiene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dar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primer paso </a:t>
            </a:r>
            <a:r>
              <a:rPr lang="en-US" b="0" dirty="0" err="1">
                <a:latin typeface="Times New Roman" panose="02020603050405020304" charset="0"/>
              </a:rPr>
              <a:t>eres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tú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mismo</a:t>
            </a:r>
            <a:r>
              <a:rPr lang="en-US" b="0" dirty="0">
                <a:latin typeface="Times New Roman" panose="02020603050405020304" charset="0"/>
              </a:rPr>
              <a:t>.  </a:t>
            </a:r>
            <a:endParaRPr lang="en-US" b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 </a:t>
            </a:r>
            <a:endParaRPr lang="es-ES" altLang="en-US" dirty="0"/>
          </a:p>
        </p:txBody>
      </p:sp>
      <p:pic>
        <p:nvPicPr>
          <p:cNvPr id="4" name="Imagen 3"/>
          <p:cNvPicPr/>
          <p:nvPr/>
        </p:nvPicPr>
        <p:blipFill>
          <a:blip r:embed="rId1"/>
          <a:stretch>
            <a:fillRect/>
          </a:stretch>
        </p:blipFill>
        <p:spPr>
          <a:xfrm>
            <a:off x="1752600" y="2068513"/>
            <a:ext cx="2038350" cy="2038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6" name="Cuadro de texto 105"/>
          <p:cNvSpPr txBox="1"/>
          <p:nvPr/>
        </p:nvSpPr>
        <p:spPr>
          <a:xfrm>
            <a:off x="1752600" y="4106863"/>
            <a:ext cx="50800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en-US" b="1">
              <a:solidFill>
                <a:srgbClr val="40404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b="1">
                <a:solidFill>
                  <a:srgbClr val="404040"/>
                </a:solidFill>
                <a:latin typeface="Times New Roman" panose="02020603050405020304" charset="0"/>
                <a:cs typeface="Calibri" panose="020F0502020204030204" charset="0"/>
              </a:rPr>
              <a:t>Referencias: </a:t>
            </a:r>
            <a:endParaRPr lang="en-US" b="0" u="sng">
              <a:solidFill>
                <a:srgbClr val="0000FF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b="0" u="sng">
                <a:solidFill>
                  <a:srgbClr val="0000FF"/>
                </a:solidFill>
                <a:latin typeface="Times New Roman" panose="02020603050405020304" charset="0"/>
                <a:cs typeface="Calibri" panose="020F0502020204030204" charset="0"/>
                <a:hlinkClick r:id="rId2"/>
              </a:rPr>
              <a:t>MEDLINEPLUS</a:t>
            </a:r>
            <a:endParaRPr lang="en-US" b="1" u="sng">
              <a:solidFill>
                <a:srgbClr val="0000FF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b="1" u="sng">
                <a:solidFill>
                  <a:srgbClr val="0000FF"/>
                </a:solidFill>
                <a:latin typeface="Times New Roman" panose="02020603050405020304" charset="0"/>
                <a:cs typeface="Calibri" panose="020F0502020204030204" charset="0"/>
                <a:hlinkClick r:id="rId3"/>
              </a:rPr>
              <a:t>TRASTORNOS DE ANSIEDAD</a:t>
            </a:r>
            <a:endParaRPr lang="en-US" b="1" u="sng">
              <a:solidFill>
                <a:srgbClr val="0000FF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b="1" u="sng">
                <a:solidFill>
                  <a:srgbClr val="0000FF"/>
                </a:solidFill>
                <a:latin typeface="Times New Roman" panose="02020603050405020304" charset="0"/>
                <a:cs typeface="Calibri" panose="020F0502020204030204" charset="0"/>
                <a:hlinkClick r:id="rId4"/>
              </a:rPr>
              <a:t>¿QUÉ ES LA ANSIEDAD?</a:t>
            </a:r>
            <a:endParaRPr lang="en-US" b="0">
              <a:latin typeface="Calibri" panose="020F0502020204030204" charset="0"/>
              <a:cs typeface="Times New Roman" panose="02020603050405020304" charset="0"/>
            </a:endParaRPr>
          </a:p>
          <a:p>
            <a:pPr indent="0"/>
            <a:r>
              <a:rPr lang="en-US" b="0">
                <a:latin typeface="Calibri" panose="020F0502020204030204" charset="0"/>
                <a:cs typeface="Times New Roman" panose="02020603050405020304" charset="0"/>
              </a:rPr>
              <a:t> </a:t>
            </a:r>
            <a:endParaRPr lang="es-E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977429" y="608028"/>
            <a:ext cx="7178030" cy="97866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s-ES" altLang="en-US" b="1" dirty="0">
                <a:latin typeface="Times New Roman" panose="02020603050405020304" charset="0"/>
                <a:cs typeface="Calibri" panose="020F0502020204030204" charset="0"/>
              </a:rPr>
              <a:t>                                              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¿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Ocupas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espacio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?</a:t>
            </a:r>
            <a:endParaRPr lang="en-US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 Los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trastornos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alimenticios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(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trastornos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conducta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alimentaria)  son 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"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Condiciones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complejas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emergen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combinación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conductas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presentes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largo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tiempo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factores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biológicos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emocionales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psicológicos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interpersonales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sociales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."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(2022.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Desórdenes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Alimenticios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National Eating Disorders)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La anorexia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nerviosa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caracteriza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restricción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ingesta alimentaria, lo que da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lugar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considerable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pérdida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peso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mantiene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debajo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mínimo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esperable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evitar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aumentar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peso o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seguir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adelgazando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las personas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anoréxicas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suelen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restringir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demasiado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cantidad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comida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consumen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controlar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consumo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calorías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vomitar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después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comer o usar de modo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indebido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laxantes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suplementos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dietéticos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diuréticos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enemas.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Además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intentar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bajar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peso,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ejercitarse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exceso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cuánto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baje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peso, la persona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continúa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sintiendo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temor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aumentar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realidad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 anorexia no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comida.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manera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extremadamente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poco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saludable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ocasiones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mortal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intentar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afrontar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emocionales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anorexia,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frecuencia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equiparar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delgadez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autoestima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experiencia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final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años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hablar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sobre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que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miedo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soltar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mochila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cargaba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tanto,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miedo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era de no saber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soy sin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no saber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solo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Crecer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ambos padres "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cerrados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"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emocionalmente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ayudó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tampoco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uno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siempre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ejemplo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le es dado;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siempre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pensé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eran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eran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buenas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personas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entonces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¿Por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 ¿Por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afectaba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veces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 Miles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preguntas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pasaban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cabeza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incontables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noches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dormir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hambre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noches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dormía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pesadillas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Ser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catalogado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"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/la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/a ideal"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tampoco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ayuda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digan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"ay,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tan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tranquila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linda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"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oración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memoria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deja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marca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enorme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ser,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hablas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supone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/la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/a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nunca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</a:t>
            </a:r>
            <a:endParaRPr lang="es-E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829147" y="503505"/>
            <a:ext cx="7474594" cy="1117228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necesidad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control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uno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principales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factores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también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"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controlar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sentimientos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controlar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¿no?" No.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ayuda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supone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ninguna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mejoría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empeora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 paranoia de "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odian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soy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carga" solo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empeora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perdés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miles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momentos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deja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atrás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arrepentís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perdés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años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personas (que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alejas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),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autotortura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decir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"no gracias,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hambre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" a la hora de la comida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días,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miradas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comparten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padres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aún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dicen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nada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"es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etapa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" y "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solo/a", palabras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nunca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dejan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leerlo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miradas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pensar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días "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debería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importarme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"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finalmente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culpan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hicieron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ojeras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días,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después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tiempo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acostumbras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no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alguna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dormido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bien,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igualmente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recuperando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difícil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volver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comida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igual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manera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círculo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"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mucho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mejor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ceno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"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"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X días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X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calorías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" (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realidad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mayoría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casos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funciona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solo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perdés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masa muscular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grasa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),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realidad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nunca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ser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bien,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veías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comida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recompensa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casa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siempre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era "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penitencia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andate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dormir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sin comer" o "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portaste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bien hoy,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comer X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".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funciona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 comida es combustible, no algo con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alguien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debería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chantajearte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premiarte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comer es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proceso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tan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básico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respirar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no, ese familiar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dice "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gordito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/a" o "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flaquito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/a"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derecho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opinar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sobre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cuerpo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generalmente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proyectando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propia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imagen corporal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poco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contigo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mucho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Lo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familiares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comparan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primos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y/o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hermanos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generalmente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diciendo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algo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"no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parecen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hermanos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/as,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/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flaquito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/a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gordito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/a" o "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…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tú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hermano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/a"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parece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nunca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hayan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prestado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atención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biología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tuvieran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sentido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común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compartas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sangre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alguien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significa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tengan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iguales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distintas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hechos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distintos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Finalmente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decir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nadie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ayudó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gran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mentira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mi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hermana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mejor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amiga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siempre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estuvo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días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llegaba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liceo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diciéndome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"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comer?" y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mirándome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lástima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estuviera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punto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romperme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confrontaba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preguntándome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ayudar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algo,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entendiendo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cuándo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realmente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mal y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último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era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preocupándose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invitándome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propuestas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cuáles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claramente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rechazaba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entendía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(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allá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).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endParaRPr lang="es-E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952715" y="429415"/>
            <a:ext cx="7227458" cy="4246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sentía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ganas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siquiera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esquina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 saber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siempre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estuvo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orgullosa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soy,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uno de mis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logros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tan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feliz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  que la persona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básicamente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crío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momento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cero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orgullosa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soy, hasta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momento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asimilado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necesitar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aprobación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nadie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Algo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nunca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olvidar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mejor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amiga (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bajo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influencia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licor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chocolate que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robamos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mamá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)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"¿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sabés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contarme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quieras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carga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nadie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?".</a:t>
            </a:r>
            <a:endParaRPr lang="en-US" b="0" dirty="0">
              <a:latin typeface="Calibri" panose="020F0502020204030204" charset="0"/>
              <a:cs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Calibri" panose="020F0502020204030204" charset="0"/>
                <a:cs typeface="Times New Roman" panose="02020603050405020304" charset="0"/>
              </a:rPr>
              <a:t> </a:t>
            </a:r>
            <a:endParaRPr lang="en-US" b="0" dirty="0">
              <a:latin typeface="Calibri" panose="020F0502020204030204" charset="0"/>
              <a:cs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Calibri" panose="020F0502020204030204" charset="0"/>
                <a:cs typeface="Times New Roman" panose="02020603050405020304" charset="0"/>
              </a:rPr>
              <a:t>  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Có</a:t>
            </a:r>
            <a:r>
              <a:rPr lang="es-ES" altLang="en-US" b="1" dirty="0" err="1">
                <a:latin typeface="Times New Roman" panose="02020603050405020304" charset="0"/>
                <a:cs typeface="Calibri" panose="020F0502020204030204" charset="0"/>
              </a:rPr>
              <a:t>m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o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sea que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veas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, no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hace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mejor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ni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peor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 que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demás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, un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cuerpo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eso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vaga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representación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quienes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somos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quiénes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vamos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a ser.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Ocupar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espacio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propia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la de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demás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hace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egoísta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s-E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4"/>
          <p:cNvSpPr txBox="1"/>
          <p:nvPr/>
        </p:nvSpPr>
        <p:spPr>
          <a:xfrm>
            <a:off x="1080260" y="691661"/>
            <a:ext cx="6972368" cy="97866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Ojos que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sí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ven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corazón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siente</a:t>
            </a:r>
            <a:endParaRPr lang="en-US" b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s-ES" altLang="en-US" b="0" dirty="0">
                <a:latin typeface="Times New Roman" panose="02020603050405020304" charset="0"/>
                <a:cs typeface="Calibri" panose="020F0502020204030204" charset="0"/>
              </a:rPr>
              <a:t>              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Valeria Marrero, Sofía Baptista, Morena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Quiben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Dylan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Cedrés</a:t>
            </a:r>
            <a:endParaRPr lang="en-US" b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Aquel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día gris, Ricardo, padre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familia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esposo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Josefina,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recordaba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infancia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él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escasa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memoria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sobre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bien,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repleta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juegos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alegría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exceptuando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aquellos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baches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sin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aún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saber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lograba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recordar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nube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pensamientos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Ricardo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devuelto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realidad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Federico de tan solo 7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años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llama: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Papá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papá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—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gritó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desconsoladamente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niño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borde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llanto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-¡Federico,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! —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levanta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corre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donde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él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momento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exacto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se da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cuenta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cayó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—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Cuántas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veces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he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dicho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juegues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allí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duele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pa. —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Comienza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llorar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realiza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puchero con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labios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-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Mucho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deja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llorar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es de hombres. —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levanta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mientras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empuja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—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ha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nada,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maricón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-¿Por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llorar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es de hombres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papá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Maricón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 ¿Y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es? —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observa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confundido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—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Papá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  Ricardo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consumido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propios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pensamientos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   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Recuerdos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de 1989…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-¿Por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llorar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no es de hombres,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papá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? -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pregunta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pequeño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Ricardo.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-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Llorar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es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débiles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déjale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las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mujeres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que para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están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-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Sujeta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fuerte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hijo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lo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empuja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 -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Yo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quiero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tú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aprendas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vive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mundo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con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sociedad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cada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uno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tiene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rol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nuestro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trabajar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malcriar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estas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inútiles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-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Señala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las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únicas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dos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mujeres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presentes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sala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(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madre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Sofia y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hermana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Valentina).  - Y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ellas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solo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tienen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estar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aquí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limpiando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cuidándote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ti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— Se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sienta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sofá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con sus manos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sosteniendo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cabeza.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marL="285750" indent="-285750" algn="just">
              <a:buFontTx/>
              <a:buChar char="-"/>
            </a:pP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¿Mi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rol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trabajar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no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llorar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papá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? - El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miedo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apoderó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rostro y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busca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mirada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madre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marL="285750" indent="-285750" algn="just">
              <a:buFontTx/>
              <a:buChar char="-"/>
            </a:pP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-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es,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hijo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-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Sonríe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orgulloso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se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retira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marL="285750" indent="-285750" algn="just">
              <a:buFontTx/>
              <a:buChar char="-"/>
            </a:pP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endParaRPr lang="es-E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1100837" y="832502"/>
            <a:ext cx="6931214" cy="646330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El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pequeño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Ricardo se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queda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inmóvil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mientras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piensa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lo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acaba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suceder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Sofia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toma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asiento junto 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hijo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lo carga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un abrazo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repleto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emociones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vez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repite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frase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: —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Siempre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puedes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ser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tú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mismo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género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determina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rol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mundo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Si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quieres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llorar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hazlo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al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igual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quieres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reír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;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permítete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sentir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ser libre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expresarlo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sin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ataduras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-lo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mira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cariñosamente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le da un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beso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frente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- es lo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único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nos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hace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ser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humanos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—-Gracias,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mamá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-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gesto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cambió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tranquilidad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nubló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sus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facciones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Fin de la analepsis.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Retorno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al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presente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Papá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papá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—-le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gritó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Federico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padre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décimo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prestara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atención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 -¿Por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llorar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es de hombres? -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Pregunta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aburrido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Ricardo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vuelve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realidad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decide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responderle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: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Fede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perdón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dije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anteriormente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-da un largo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suspiro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-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Siempre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quieras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llorar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hazlo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igual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quieres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reír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chiquillo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-Le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cosquillas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Fede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ríe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olvidándose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completo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caída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-Tu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género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nunca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determinar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rol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ser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tú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quieras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-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Suspira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aliviado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-Bueno,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papá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-Lo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emoción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brillo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ojos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-Lo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abraza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efusivamente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endParaRPr lang="es-E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 de texto 5"/>
          <p:cNvSpPr txBox="1"/>
          <p:nvPr/>
        </p:nvSpPr>
        <p:spPr>
          <a:xfrm>
            <a:off x="1075965" y="873125"/>
            <a:ext cx="6980640" cy="89554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                         </a:t>
            </a:r>
            <a:r>
              <a:rPr lang="es-ES" altLang="en-US" b="1" dirty="0">
                <a:latin typeface="Times New Roman" panose="02020603050405020304" charset="0"/>
                <a:cs typeface="Calibri" panose="020F0502020204030204" charset="0"/>
              </a:rPr>
              <a:t>          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Muerte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silenciosa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                                    </a:t>
            </a:r>
            <a:endParaRPr lang="en-US" b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r"/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s-ES" altLang="en-US" b="1" dirty="0">
                <a:latin typeface="Times New Roman" panose="02020603050405020304" charset="0"/>
                <a:cs typeface="Calibri" panose="020F0502020204030204" charset="0"/>
              </a:rPr>
              <a:t>                                                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   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Angela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Alemán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historia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comienza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habitación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Emma,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chica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admiradora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Soledad,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influencer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dedicaba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contenido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Youtube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redes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sociales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  Ella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consejos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alimentaciones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llevaban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cierto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régimen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estricto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bajar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peso,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decía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lograr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“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cuerpo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ideal”.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Emma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horas y horas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cuarto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mirando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sus videos hasta que un día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poner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consejos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práctica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: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Buen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día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hija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traje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desayuno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trabajar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antes de que se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haga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tarde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madre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cerró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puerta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Emma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: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-Este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alfajor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aumentar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demasiadas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calorías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hoy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desayunar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Conforme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días, Emma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siguió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salteándose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comidas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ayunos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lo normal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vomitaba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propósito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luego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almuerzos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familia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para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levantar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sospecha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Días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después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comenzó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mareos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desmayos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colegio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profesora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notó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raro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empezó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observar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parece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bastante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raro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chica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tenga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desmayos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incluso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note que no consume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merienda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atenta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antes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sacar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conclusiones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pensó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profesora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Marisa.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horas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después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recreo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profesora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Marisa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escuchó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Emma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hablar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dos de sus amigas,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dónde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decía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sobrepeso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peso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pesar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ayunos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comidas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evitaba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hizo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preocupar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Marisa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Emma no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sobrepeso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profesora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sentía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necesidad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intervenir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hablar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con sus padres para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llegara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pasar algo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no era bueno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endParaRPr lang="es-E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1174978" y="642005"/>
            <a:ext cx="6782932" cy="108952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llegar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tarde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Emma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casa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entró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redes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sociales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varias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noticias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decían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Soledad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internada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situación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grave,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médicos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habían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logrado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salvarla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muerte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impactados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nadie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esperaba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sucediera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además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revelado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internada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sabían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era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Emma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sentía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muchas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inquietudes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buscó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forma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sacar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dudas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juntó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sus amigas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investigación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lograron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sacar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ubicación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foto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subido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anteriormente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hermana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infulencer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Instagram.   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lugar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foto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cerca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un hospital.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lejos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ese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lugar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y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conclusiones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afirmaban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hermana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Soledad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hospital y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foto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sacada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allí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entonces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quisieron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intentarlo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dirigieron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rápido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posible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hasta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hospital.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idea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encontrar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?,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amiga de Emma.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hizo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pregunta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vieron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pasar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madre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Soledad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pasillo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rápidamente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rogándole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favor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Soledad.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Luego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que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explicaran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tenían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quiénes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eran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madre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mostró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dónde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para ese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momento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Soledad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sentía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mejor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recibir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visita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tanto. 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Soledad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Emma,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reconoció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enseguida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era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admiradoras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participado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muchos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encuentros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virtuales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siempre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atenta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publicaciones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apoyándola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comentarios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likes.  Verse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provocó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conmoción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ambas, Soledad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apenada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influencia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provocado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Emma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seguidores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dándose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cuenta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daño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causado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inconscientemente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recuperó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decidió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hablar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vídeo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explicando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tuvieron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internar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disculpó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influenciado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mucha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mala forma,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sabía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daño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tanto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personas.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Tiempo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después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comenzó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contenido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información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mucho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mejor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especializado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nutrición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comenzó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ayudar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personas.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Respecto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Emma,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día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llegó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casa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luego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hospital,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encontró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profesora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hablando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sus padres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sobre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preocupación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a Emma no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quedó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remedio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explicar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era lo que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también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entró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razón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caído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influencia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no era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adecuada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comenzó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tratarse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mejorar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salud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endParaRPr lang="es-E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adro de texto 99"/>
          <p:cNvSpPr txBox="1"/>
          <p:nvPr/>
        </p:nvSpPr>
        <p:spPr>
          <a:xfrm>
            <a:off x="756577" y="1067483"/>
            <a:ext cx="7621304" cy="9509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1" dirty="0">
                <a:latin typeface="Times New Roman" panose="02020603050405020304" charset="0"/>
              </a:rPr>
              <a:t>EDITORIAL</a:t>
            </a:r>
            <a:endParaRPr lang="en-US" b="1" dirty="0">
              <a:latin typeface="Times New Roman" panose="020206030504050203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</a:rPr>
              <a:t>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   El </a:t>
            </a:r>
            <a:r>
              <a:rPr lang="en-US" b="0" dirty="0" err="1">
                <a:latin typeface="Times New Roman" panose="02020603050405020304" charset="0"/>
              </a:rPr>
              <a:t>presente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trabajo</a:t>
            </a:r>
            <a:r>
              <a:rPr lang="en-US" b="0" dirty="0">
                <a:latin typeface="Times New Roman" panose="02020603050405020304" charset="0"/>
              </a:rPr>
              <a:t> es la </a:t>
            </a:r>
            <a:r>
              <a:rPr lang="en-US" b="0" dirty="0" err="1">
                <a:latin typeface="Times New Roman" panose="02020603050405020304" charset="0"/>
              </a:rPr>
              <a:t>evidencia</a:t>
            </a:r>
            <a:r>
              <a:rPr lang="en-US" b="0" dirty="0">
                <a:latin typeface="Times New Roman" panose="02020603050405020304" charset="0"/>
              </a:rPr>
              <a:t> de un </a:t>
            </a:r>
            <a:r>
              <a:rPr lang="en-US" b="0" dirty="0" err="1">
                <a:latin typeface="Times New Roman" panose="02020603050405020304" charset="0"/>
              </a:rPr>
              <a:t>proceso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creativo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desarrollado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por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estudiantes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 </a:t>
            </a:r>
            <a:r>
              <a:rPr lang="en-US" b="0" dirty="0" err="1">
                <a:latin typeface="Times New Roman" panose="02020603050405020304" charset="0"/>
              </a:rPr>
              <a:t>quintos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humanísticos</a:t>
            </a:r>
            <a:r>
              <a:rPr lang="en-US" b="0" dirty="0">
                <a:latin typeface="Times New Roman" panose="02020603050405020304" charset="0"/>
              </a:rPr>
              <a:t> del </a:t>
            </a:r>
            <a:r>
              <a:rPr lang="en-US" b="0" dirty="0" err="1">
                <a:latin typeface="Times New Roman" panose="02020603050405020304" charset="0"/>
              </a:rPr>
              <a:t>liceo</a:t>
            </a:r>
            <a:r>
              <a:rPr lang="en-US" b="0" dirty="0">
                <a:latin typeface="Times New Roman" panose="02020603050405020304" charset="0"/>
              </a:rPr>
              <a:t> Pando 2 </a:t>
            </a:r>
            <a:r>
              <a:rPr lang="en-US" b="0" dirty="0" err="1">
                <a:latin typeface="Times New Roman" panose="02020603050405020304" charset="0"/>
              </a:rPr>
              <a:t>durante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curso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literatura</a:t>
            </a:r>
            <a:r>
              <a:rPr lang="en-US" b="0" dirty="0">
                <a:latin typeface="Times New Roman" panose="02020603050405020304" charset="0"/>
              </a:rPr>
              <a:t>.  </a:t>
            </a:r>
            <a:r>
              <a:rPr lang="en-US" b="0" dirty="0" err="1">
                <a:latin typeface="Times New Roman" panose="02020603050405020304" charset="0"/>
              </a:rPr>
              <a:t>Tomando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como</a:t>
            </a:r>
            <a:r>
              <a:rPr lang="en-US" b="0" dirty="0">
                <a:latin typeface="Times New Roman" panose="02020603050405020304" charset="0"/>
              </a:rPr>
              <a:t> punto de </a:t>
            </a:r>
            <a:r>
              <a:rPr lang="en-US" b="0" dirty="0" err="1">
                <a:latin typeface="Times New Roman" panose="02020603050405020304" charset="0"/>
              </a:rPr>
              <a:t>partida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concepto</a:t>
            </a:r>
            <a:r>
              <a:rPr lang="en-US" b="0" dirty="0">
                <a:latin typeface="Times New Roman" panose="02020603050405020304" charset="0"/>
              </a:rPr>
              <a:t> de “</a:t>
            </a:r>
            <a:r>
              <a:rPr lang="en-US" b="0" dirty="0" err="1">
                <a:latin typeface="Times New Roman" panose="02020603050405020304" charset="0"/>
              </a:rPr>
              <a:t>infierno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posmoderno</a:t>
            </a:r>
            <a:r>
              <a:rPr lang="en-US" b="0" dirty="0">
                <a:latin typeface="Times New Roman" panose="02020603050405020304" charset="0"/>
              </a:rPr>
              <a:t>”,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jóvenes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seleccionaron</a:t>
            </a:r>
            <a:r>
              <a:rPr lang="en-US" b="0" dirty="0">
                <a:latin typeface="Times New Roman" panose="02020603050405020304" charset="0"/>
              </a:rPr>
              <a:t> las </a:t>
            </a:r>
            <a:r>
              <a:rPr lang="en-US" b="0" dirty="0" err="1">
                <a:latin typeface="Times New Roman" panose="02020603050405020304" charset="0"/>
              </a:rPr>
              <a:t>temáticas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consideraron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representativas</a:t>
            </a:r>
            <a:r>
              <a:rPr lang="en-US" b="0" dirty="0">
                <a:latin typeface="Times New Roman" panose="02020603050405020304" charset="0"/>
              </a:rPr>
              <a:t> de “lo infernal” 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siglo</a:t>
            </a:r>
            <a:r>
              <a:rPr lang="en-US" b="0" dirty="0">
                <a:latin typeface="Times New Roman" panose="02020603050405020304" charset="0"/>
              </a:rPr>
              <a:t> XXI.  </a:t>
            </a:r>
            <a:r>
              <a:rPr lang="en-US" b="0" dirty="0" err="1">
                <a:latin typeface="Times New Roman" panose="02020603050405020304" charset="0"/>
              </a:rPr>
              <a:t>Desde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textos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clásicos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como</a:t>
            </a:r>
            <a:r>
              <a:rPr lang="en-US" b="0" dirty="0">
                <a:latin typeface="Times New Roman" panose="02020603050405020304" charset="0"/>
              </a:rPr>
              <a:t> la Divina </a:t>
            </a:r>
            <a:r>
              <a:rPr lang="en-US" b="0" dirty="0" err="1">
                <a:latin typeface="Times New Roman" panose="02020603050405020304" charset="0"/>
              </a:rPr>
              <a:t>Comedia</a:t>
            </a:r>
            <a:r>
              <a:rPr lang="en-US" b="0" dirty="0">
                <a:latin typeface="Times New Roman" panose="02020603050405020304" charset="0"/>
              </a:rPr>
              <a:t> de Dante Alighieri, se </a:t>
            </a:r>
            <a:r>
              <a:rPr lang="en-US" b="0" dirty="0" err="1">
                <a:latin typeface="Times New Roman" panose="02020603050405020304" charset="0"/>
              </a:rPr>
              <a:t>reflexionó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sobre</a:t>
            </a:r>
            <a:r>
              <a:rPr lang="en-US" b="0" dirty="0">
                <a:latin typeface="Times New Roman" panose="02020603050405020304" charset="0"/>
              </a:rPr>
              <a:t> las </a:t>
            </a:r>
            <a:r>
              <a:rPr lang="en-US" b="0" dirty="0" err="1">
                <a:latin typeface="Times New Roman" panose="02020603050405020304" charset="0"/>
              </a:rPr>
              <a:t>distintas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problemáticas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aquejan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este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mundo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convulsionado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cuál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adolescentes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buscan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encontrar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construir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su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identidad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autoestima</a:t>
            </a:r>
            <a:r>
              <a:rPr lang="en-US" b="0" dirty="0">
                <a:latin typeface="Times New Roman" panose="02020603050405020304" charset="0"/>
              </a:rPr>
              <a:t>. 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palabras del prof. Gustavo Martínez: </a:t>
            </a:r>
            <a:r>
              <a:rPr lang="en-US" b="1" i="1" dirty="0">
                <a:latin typeface="Calibri" panose="020F0502020204030204" charset="0"/>
              </a:rPr>
              <a:t>“</a:t>
            </a:r>
            <a:r>
              <a:rPr lang="en-US" b="0" i="1" dirty="0">
                <a:latin typeface="Times New Roman" panose="02020603050405020304" charset="0"/>
              </a:rPr>
              <a:t>Entre </a:t>
            </a:r>
            <a:r>
              <a:rPr lang="en-US" b="0" i="1" dirty="0" err="1">
                <a:latin typeface="Times New Roman" panose="02020603050405020304" charset="0"/>
              </a:rPr>
              <a:t>los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muchos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descubrimientos</a:t>
            </a:r>
            <a:r>
              <a:rPr lang="en-US" b="0" i="1" dirty="0">
                <a:latin typeface="Times New Roman" panose="020206030504050203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</a:rPr>
              <a:t>hizo</a:t>
            </a:r>
            <a:r>
              <a:rPr lang="en-US" b="0" i="1" dirty="0">
                <a:latin typeface="Times New Roman" panose="02020603050405020304" charset="0"/>
              </a:rPr>
              <a:t> la Era Moderna, y </a:t>
            </a:r>
            <a:r>
              <a:rPr lang="en-US" b="0" i="1" dirty="0" err="1">
                <a:latin typeface="Times New Roman" panose="02020603050405020304" charset="0"/>
              </a:rPr>
              <a:t>en</a:t>
            </a:r>
            <a:r>
              <a:rPr lang="en-US" b="0" i="1" dirty="0">
                <a:latin typeface="Times New Roman" panose="02020603050405020304" charset="0"/>
              </a:rPr>
              <a:t> particular la </a:t>
            </a:r>
            <a:r>
              <a:rPr lang="en-US" b="0" i="1" dirty="0" err="1">
                <a:latin typeface="Times New Roman" panose="02020603050405020304" charset="0"/>
              </a:rPr>
              <a:t>Modernidad</a:t>
            </a:r>
            <a:r>
              <a:rPr lang="en-US" b="0" i="1" dirty="0">
                <a:latin typeface="Times New Roman" panose="02020603050405020304" charset="0"/>
              </a:rPr>
              <a:t>, uno de </a:t>
            </a:r>
            <a:r>
              <a:rPr lang="en-US" b="0" i="1" dirty="0" err="1">
                <a:latin typeface="Times New Roman" panose="02020603050405020304" charset="0"/>
              </a:rPr>
              <a:t>los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más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inquietantes</a:t>
            </a:r>
            <a:r>
              <a:rPr lang="en-US" b="0" i="1" dirty="0">
                <a:latin typeface="Times New Roman" panose="02020603050405020304" charset="0"/>
              </a:rPr>
              <a:t> e </a:t>
            </a:r>
            <a:r>
              <a:rPr lang="en-US" b="0" i="1" dirty="0" err="1">
                <a:latin typeface="Times New Roman" panose="02020603050405020304" charset="0"/>
              </a:rPr>
              <a:t>incómodos</a:t>
            </a:r>
            <a:r>
              <a:rPr lang="en-US" b="0" i="1" dirty="0">
                <a:latin typeface="Times New Roman" panose="02020603050405020304" charset="0"/>
              </a:rPr>
              <a:t> ha </a:t>
            </a:r>
            <a:r>
              <a:rPr lang="en-US" b="0" i="1" dirty="0" err="1">
                <a:latin typeface="Times New Roman" panose="02020603050405020304" charset="0"/>
              </a:rPr>
              <a:t>sido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el</a:t>
            </a:r>
            <a:r>
              <a:rPr lang="en-US" b="0" i="1" dirty="0">
                <a:latin typeface="Times New Roman" panose="02020603050405020304" charset="0"/>
              </a:rPr>
              <a:t> de </a:t>
            </a:r>
            <a:r>
              <a:rPr lang="en-US" b="0" i="1" dirty="0" err="1">
                <a:latin typeface="Times New Roman" panose="02020603050405020304" charset="0"/>
              </a:rPr>
              <a:t>tomar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conciencia</a:t>
            </a:r>
            <a:r>
              <a:rPr lang="en-US" b="0" i="1" dirty="0">
                <a:latin typeface="Times New Roman" panose="020206030504050203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</a:rPr>
              <a:t>el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Infierno</a:t>
            </a:r>
            <a:r>
              <a:rPr lang="en-US" b="0" i="1" dirty="0">
                <a:latin typeface="Times New Roman" panose="02020603050405020304" charset="0"/>
              </a:rPr>
              <a:t> no </a:t>
            </a:r>
            <a:r>
              <a:rPr lang="en-US" b="0" i="1" dirty="0" err="1">
                <a:latin typeface="Times New Roman" panose="02020603050405020304" charset="0"/>
              </a:rPr>
              <a:t>está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en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el</a:t>
            </a:r>
            <a:r>
              <a:rPr lang="en-US" b="0" i="1" dirty="0">
                <a:latin typeface="Times New Roman" panose="02020603050405020304" charset="0"/>
              </a:rPr>
              <a:t> Más </a:t>
            </a:r>
            <a:r>
              <a:rPr lang="en-US" b="0" i="1" dirty="0" err="1">
                <a:latin typeface="Times New Roman" panose="02020603050405020304" charset="0"/>
              </a:rPr>
              <a:t>Allá</a:t>
            </a:r>
            <a:r>
              <a:rPr lang="en-US" b="0" i="1" dirty="0">
                <a:latin typeface="Times New Roman" panose="020206030504050203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</a:rPr>
              <a:t>tras</a:t>
            </a:r>
            <a:r>
              <a:rPr lang="en-US" b="0" i="1" dirty="0">
                <a:latin typeface="Times New Roman" panose="02020603050405020304" charset="0"/>
              </a:rPr>
              <a:t> la </a:t>
            </a:r>
            <a:r>
              <a:rPr lang="en-US" b="0" i="1" dirty="0" err="1">
                <a:latin typeface="Times New Roman" panose="02020603050405020304" charset="0"/>
              </a:rPr>
              <a:t>frontera</a:t>
            </a:r>
            <a:r>
              <a:rPr lang="en-US" b="0" i="1" dirty="0">
                <a:latin typeface="Times New Roman" panose="02020603050405020304" charset="0"/>
              </a:rPr>
              <a:t> de la Muerte, </a:t>
            </a:r>
            <a:r>
              <a:rPr lang="en-US" b="0" i="1" dirty="0" err="1">
                <a:latin typeface="Times New Roman" panose="02020603050405020304" charset="0"/>
              </a:rPr>
              <a:t>sino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acá</a:t>
            </a:r>
            <a:r>
              <a:rPr lang="en-US" b="0" i="1" dirty="0">
                <a:latin typeface="Times New Roman" panose="020206030504050203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</a:rPr>
              <a:t>en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este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mundo</a:t>
            </a:r>
            <a:r>
              <a:rPr lang="en-US" b="0" i="1" dirty="0">
                <a:latin typeface="Times New Roman" panose="02020603050405020304" charset="0"/>
              </a:rPr>
              <a:t>, y </a:t>
            </a:r>
            <a:r>
              <a:rPr lang="en-US" b="0" i="1" dirty="0" err="1">
                <a:latin typeface="Times New Roman" panose="02020603050405020304" charset="0"/>
              </a:rPr>
              <a:t>dentro</a:t>
            </a:r>
            <a:r>
              <a:rPr lang="en-US" b="0" i="1" dirty="0">
                <a:latin typeface="Times New Roman" panose="02020603050405020304" charset="0"/>
              </a:rPr>
              <a:t> del hombre </a:t>
            </a:r>
            <a:r>
              <a:rPr lang="en-US" b="0" i="1" dirty="0" err="1">
                <a:latin typeface="Times New Roman" panose="02020603050405020304" charset="0"/>
              </a:rPr>
              <a:t>mismo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también</a:t>
            </a:r>
            <a:r>
              <a:rPr lang="en-US" b="0" i="1" dirty="0">
                <a:latin typeface="Times New Roman" panose="02020603050405020304" charset="0"/>
              </a:rPr>
              <a:t>. Que no lo </a:t>
            </a:r>
            <a:r>
              <a:rPr lang="en-US" b="0" i="1" dirty="0" err="1">
                <a:latin typeface="Times New Roman" panose="02020603050405020304" charset="0"/>
              </a:rPr>
              <a:t>hicieron</a:t>
            </a:r>
            <a:r>
              <a:rPr lang="en-US" b="0" i="1" dirty="0">
                <a:latin typeface="Times New Roman" panose="02020603050405020304" charset="0"/>
              </a:rPr>
              <a:t> “la </a:t>
            </a:r>
            <a:r>
              <a:rPr lang="en-US" b="0" i="1" dirty="0" err="1">
                <a:latin typeface="Times New Roman" panose="02020603050405020304" charset="0"/>
              </a:rPr>
              <a:t>divina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potestad</a:t>
            </a:r>
            <a:r>
              <a:rPr lang="en-US" b="0" i="1" dirty="0">
                <a:latin typeface="Times New Roman" panose="02020603050405020304" charset="0"/>
              </a:rPr>
              <a:t>, la </a:t>
            </a:r>
            <a:r>
              <a:rPr lang="en-US" b="0" i="1" dirty="0" err="1">
                <a:latin typeface="Times New Roman" panose="02020603050405020304" charset="0"/>
              </a:rPr>
              <a:t>suma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sabiduría</a:t>
            </a:r>
            <a:r>
              <a:rPr lang="en-US" b="0" i="1" dirty="0">
                <a:latin typeface="Times New Roman" panose="02020603050405020304" charset="0"/>
              </a:rPr>
              <a:t> y </a:t>
            </a:r>
            <a:r>
              <a:rPr lang="en-US" b="0" i="1" dirty="0" err="1">
                <a:latin typeface="Times New Roman" panose="02020603050405020304" charset="0"/>
              </a:rPr>
              <a:t>el</a:t>
            </a:r>
            <a:r>
              <a:rPr lang="en-US" b="0" i="1" dirty="0">
                <a:latin typeface="Times New Roman" panose="02020603050405020304" charset="0"/>
              </a:rPr>
              <a:t> amor primero”, </a:t>
            </a:r>
            <a:r>
              <a:rPr lang="en-US" b="0" i="1" dirty="0" err="1">
                <a:latin typeface="Times New Roman" panose="02020603050405020304" charset="0"/>
              </a:rPr>
              <a:t>como</a:t>
            </a:r>
            <a:r>
              <a:rPr lang="en-US" b="0" i="1" dirty="0">
                <a:latin typeface="Times New Roman" panose="02020603050405020304" charset="0"/>
              </a:rPr>
              <a:t> dice la </a:t>
            </a:r>
            <a:r>
              <a:rPr lang="en-US" b="0" i="1" dirty="0" err="1">
                <a:latin typeface="Times New Roman" panose="02020603050405020304" charset="0"/>
              </a:rPr>
              <a:t>puerta</a:t>
            </a:r>
            <a:r>
              <a:rPr lang="en-US" b="0" i="1" dirty="0">
                <a:latin typeface="Times New Roman" panose="02020603050405020304" charset="0"/>
              </a:rPr>
              <a:t> del </a:t>
            </a:r>
            <a:r>
              <a:rPr lang="en-US" b="0" i="1" dirty="0" err="1">
                <a:latin typeface="Times New Roman" panose="02020603050405020304" charset="0"/>
              </a:rPr>
              <a:t>Infierno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dantesco</a:t>
            </a:r>
            <a:r>
              <a:rPr lang="en-US" b="0" i="1" dirty="0">
                <a:latin typeface="Times New Roman" panose="020206030504050203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</a:rPr>
              <a:t>sino</a:t>
            </a:r>
            <a:r>
              <a:rPr lang="en-US" b="0" i="1" dirty="0">
                <a:latin typeface="Times New Roman" panose="020206030504050203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</a:rPr>
              <a:t>estos</a:t>
            </a:r>
            <a:r>
              <a:rPr lang="en-US" b="0" i="1" dirty="0">
                <a:latin typeface="Times New Roman" panose="02020603050405020304" charset="0"/>
              </a:rPr>
              <a:t> de </a:t>
            </a:r>
            <a:r>
              <a:rPr lang="en-US" b="0" i="1" dirty="0" err="1">
                <a:latin typeface="Times New Roman" panose="02020603050405020304" charset="0"/>
              </a:rPr>
              <a:t>aquí</a:t>
            </a:r>
            <a:r>
              <a:rPr lang="en-US" b="0" i="1" dirty="0">
                <a:latin typeface="Times New Roman" panose="02020603050405020304" charset="0"/>
              </a:rPr>
              <a:t> son </a:t>
            </a:r>
            <a:r>
              <a:rPr lang="en-US" b="0" i="1" dirty="0" err="1">
                <a:latin typeface="Times New Roman" panose="02020603050405020304" charset="0"/>
              </a:rPr>
              <a:t>nuestra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creación</a:t>
            </a:r>
            <a:r>
              <a:rPr lang="en-US" b="0" i="1" dirty="0">
                <a:latin typeface="Times New Roman" panose="02020603050405020304" charset="0"/>
              </a:rPr>
              <a:t>, y que </a:t>
            </a:r>
            <a:r>
              <a:rPr lang="en-US" b="0" i="1" dirty="0" err="1">
                <a:latin typeface="Times New Roman" panose="02020603050405020304" charset="0"/>
              </a:rPr>
              <a:t>Satanás</a:t>
            </a:r>
            <a:r>
              <a:rPr lang="en-US" b="0" i="1" dirty="0">
                <a:latin typeface="Times New Roman" panose="02020603050405020304" charset="0"/>
              </a:rPr>
              <a:t> ha </a:t>
            </a:r>
            <a:r>
              <a:rPr lang="en-US" b="0" i="1" dirty="0" err="1">
                <a:latin typeface="Times New Roman" panose="02020603050405020304" charset="0"/>
              </a:rPr>
              <a:t>pasado</a:t>
            </a:r>
            <a:r>
              <a:rPr lang="en-US" b="0" i="1" dirty="0">
                <a:latin typeface="Times New Roman" panose="02020603050405020304" charset="0"/>
              </a:rPr>
              <a:t> a </a:t>
            </a:r>
            <a:r>
              <a:rPr lang="en-US" b="0" i="1" dirty="0" err="1">
                <a:latin typeface="Times New Roman" panose="02020603050405020304" charset="0"/>
              </a:rPr>
              <a:t>seguro</a:t>
            </a:r>
            <a:r>
              <a:rPr lang="en-US" b="0" i="1" dirty="0">
                <a:latin typeface="Times New Roman" panose="02020603050405020304" charset="0"/>
              </a:rPr>
              <a:t> de </a:t>
            </a:r>
            <a:r>
              <a:rPr lang="en-US" b="0" i="1" dirty="0" err="1">
                <a:latin typeface="Times New Roman" panose="02020603050405020304" charset="0"/>
              </a:rPr>
              <a:t>paro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porque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nosotros</a:t>
            </a:r>
            <a:r>
              <a:rPr lang="en-US" b="0" i="1" dirty="0">
                <a:latin typeface="Times New Roman" panose="020206030504050203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</a:rPr>
              <a:t>también</a:t>
            </a:r>
            <a:r>
              <a:rPr lang="en-US" b="0" i="1" dirty="0">
                <a:latin typeface="Times New Roman" panose="020206030504050203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</a:rPr>
              <a:t>nos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encargamos</a:t>
            </a:r>
            <a:r>
              <a:rPr lang="en-US" b="0" i="1" dirty="0">
                <a:latin typeface="Times New Roman" panose="02020603050405020304" charset="0"/>
              </a:rPr>
              <a:t> de la </a:t>
            </a:r>
            <a:r>
              <a:rPr lang="en-US" b="0" i="1" dirty="0" err="1">
                <a:latin typeface="Times New Roman" panose="02020603050405020304" charset="0"/>
              </a:rPr>
              <a:t>administración</a:t>
            </a:r>
            <a:r>
              <a:rPr lang="en-US" b="0" i="1" dirty="0">
                <a:latin typeface="Times New Roman" panose="02020603050405020304" charset="0"/>
              </a:rPr>
              <a:t> y las </a:t>
            </a:r>
            <a:r>
              <a:rPr lang="en-US" b="0" i="1" dirty="0" err="1">
                <a:latin typeface="Times New Roman" panose="02020603050405020304" charset="0"/>
              </a:rPr>
              <a:t>torturas</a:t>
            </a:r>
            <a:r>
              <a:rPr lang="en-US" b="0" i="1" dirty="0">
                <a:latin typeface="Times New Roman" panose="02020603050405020304" charset="0"/>
              </a:rPr>
              <a:t>. La </a:t>
            </a:r>
            <a:r>
              <a:rPr lang="en-US" b="0" i="1" dirty="0" err="1">
                <a:latin typeface="Times New Roman" panose="02020603050405020304" charset="0"/>
              </a:rPr>
              <a:t>cara</a:t>
            </a:r>
            <a:r>
              <a:rPr lang="en-US" b="0" i="1" dirty="0">
                <a:latin typeface="Times New Roman" panose="020206030504050203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</a:rPr>
              <a:t>oscura</a:t>
            </a:r>
            <a:r>
              <a:rPr lang="en-US" b="0" i="1" dirty="0">
                <a:latin typeface="Times New Roman" panose="02020603050405020304" charset="0"/>
              </a:rPr>
              <a:t> de </a:t>
            </a:r>
            <a:r>
              <a:rPr lang="en-US" b="0" i="1" dirty="0" err="1">
                <a:latin typeface="Times New Roman" panose="02020603050405020304" charset="0"/>
              </a:rPr>
              <a:t>una</a:t>
            </a:r>
            <a:r>
              <a:rPr lang="en-US" b="0" i="1" dirty="0">
                <a:latin typeface="Times New Roman" panose="02020603050405020304" charset="0"/>
              </a:rPr>
              <a:t> era </a:t>
            </a:r>
            <a:r>
              <a:rPr lang="en-US" b="0" i="1" dirty="0" err="1">
                <a:latin typeface="Times New Roman" panose="02020603050405020304" charset="0"/>
              </a:rPr>
              <a:t>antropocéntrica</a:t>
            </a:r>
            <a:r>
              <a:rPr lang="en-US" b="0" i="1" dirty="0">
                <a:latin typeface="Times New Roman" panose="02020603050405020304" charset="0"/>
              </a:rPr>
              <a:t>”.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   Los </a:t>
            </a:r>
            <a:r>
              <a:rPr lang="en-US" b="0" dirty="0" err="1">
                <a:latin typeface="Times New Roman" panose="02020603050405020304" charset="0"/>
              </a:rPr>
              <a:t>invitamos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recorrer</a:t>
            </a:r>
            <a:r>
              <a:rPr lang="en-US" b="0" dirty="0">
                <a:latin typeface="Times New Roman" panose="02020603050405020304" charset="0"/>
              </a:rPr>
              <a:t> sus </a:t>
            </a:r>
            <a:r>
              <a:rPr lang="en-US" b="0" dirty="0" err="1">
                <a:latin typeface="Times New Roman" panose="02020603050405020304" charset="0"/>
              </a:rPr>
              <a:t>páginas</a:t>
            </a:r>
            <a:r>
              <a:rPr lang="en-US" b="0" dirty="0">
                <a:latin typeface="Times New Roman" panose="02020603050405020304" charset="0"/>
              </a:rPr>
              <a:t> y, </a:t>
            </a:r>
            <a:r>
              <a:rPr lang="en-US" b="0" dirty="0" err="1">
                <a:latin typeface="Times New Roman" panose="02020603050405020304" charset="0"/>
              </a:rPr>
              <a:t>tal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vez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encontrarse</a:t>
            </a:r>
            <a:r>
              <a:rPr lang="es-ES" altLang="en-US" b="0" dirty="0" err="1">
                <a:latin typeface="Times New Roman" panose="02020603050405020304" charset="0"/>
              </a:rPr>
              <a:t>,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como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través</a:t>
            </a:r>
            <a:r>
              <a:rPr lang="en-US" b="0" dirty="0">
                <a:latin typeface="Times New Roman" panose="02020603050405020304" charset="0"/>
              </a:rPr>
              <a:t> de un  </a:t>
            </a:r>
            <a:r>
              <a:rPr lang="en-US" b="0" dirty="0" err="1">
                <a:latin typeface="Times New Roman" panose="02020603050405020304" charset="0"/>
              </a:rPr>
              <a:t>espejo</a:t>
            </a:r>
            <a:r>
              <a:rPr lang="en-US" b="0" dirty="0">
                <a:latin typeface="Times New Roman" panose="02020603050405020304" charset="0"/>
              </a:rPr>
              <a:t>,  </a:t>
            </a:r>
            <a:r>
              <a:rPr lang="es-ES" altLang="en-US" b="0" dirty="0">
                <a:latin typeface="Times New Roman" panose="02020603050405020304" charset="0"/>
              </a:rPr>
              <a:t>reflejados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alguna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ellas</a:t>
            </a:r>
            <a:r>
              <a:rPr lang="en-US" b="0" dirty="0">
                <a:latin typeface="Times New Roman" panose="02020603050405020304" charset="0"/>
              </a:rPr>
              <a:t>.</a:t>
            </a:r>
            <a:endParaRPr lang="en-US" b="1" dirty="0">
              <a:latin typeface="Times New Roman" panose="020206030504050203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</a:rPr>
              <a:t> </a:t>
            </a:r>
            <a:endParaRPr lang="en-US" b="1" i="1" dirty="0">
              <a:latin typeface="Times New Roman" panose="02020603050405020304" charset="0"/>
            </a:endParaRPr>
          </a:p>
          <a:p>
            <a:pPr indent="0" algn="just"/>
            <a:r>
              <a:rPr lang="es-ES" altLang="en-US" b="1" i="1" dirty="0">
                <a:latin typeface="Times New Roman" panose="02020603050405020304" charset="0"/>
              </a:rPr>
              <a:t>                                                            </a:t>
            </a:r>
            <a:r>
              <a:rPr lang="en-US" b="1" i="1" dirty="0" err="1">
                <a:latin typeface="Times New Roman" panose="02020603050405020304" charset="0"/>
              </a:rPr>
              <a:t>Profa</a:t>
            </a:r>
            <a:r>
              <a:rPr lang="en-US" b="1" i="1" dirty="0">
                <a:latin typeface="Times New Roman" panose="02020603050405020304" charset="0"/>
              </a:rPr>
              <a:t>. Alejandra González Reyes</a:t>
            </a:r>
            <a:endParaRPr lang="en-US" b="1" dirty="0">
              <a:latin typeface="Times New Roman" panose="020206030504050203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</a:rPr>
              <a:t>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 </a:t>
            </a:r>
            <a:endParaRPr lang="en-US" b="1" dirty="0">
              <a:latin typeface="Times New Roman" panose="020206030504050203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</a:rPr>
              <a:t>Staff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</a:rPr>
              <a:t>Portada</a:t>
            </a:r>
            <a:r>
              <a:rPr lang="en-US" b="0" dirty="0">
                <a:latin typeface="Times New Roman" panose="02020603050405020304" charset="0"/>
              </a:rPr>
              <a:t>:  Melany </a:t>
            </a:r>
            <a:r>
              <a:rPr lang="en-US" b="0" dirty="0" err="1">
                <a:latin typeface="Times New Roman" panose="02020603050405020304" charset="0"/>
              </a:rPr>
              <a:t>Jaimez</a:t>
            </a:r>
            <a:r>
              <a:rPr lang="es-ES" altLang="en-US" b="0" dirty="0">
                <a:latin typeface="Times New Roman" panose="02020603050405020304" charset="0"/>
              </a:rPr>
              <a:t>  Y Santiago Ibarra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</a:rPr>
              <a:t>Edición</a:t>
            </a:r>
            <a:r>
              <a:rPr lang="en-US" b="0" dirty="0">
                <a:latin typeface="Times New Roman" panose="02020603050405020304" charset="0"/>
              </a:rPr>
              <a:t>:  Juan </a:t>
            </a:r>
            <a:r>
              <a:rPr lang="en-US" b="0" dirty="0" err="1">
                <a:latin typeface="Times New Roman" panose="02020603050405020304" charset="0"/>
              </a:rPr>
              <a:t>Briosso</a:t>
            </a:r>
            <a:endParaRPr lang="en-US" b="0" dirty="0" err="1">
              <a:latin typeface="Times New Roman" panose="02020603050405020304" charset="0"/>
            </a:endParaRPr>
          </a:p>
          <a:p>
            <a:pPr indent="0" algn="just"/>
            <a:r>
              <a:rPr lang="es-ES" altLang="en-US" b="0" dirty="0" err="1">
                <a:latin typeface="Times New Roman" panose="02020603050405020304" charset="0"/>
              </a:rPr>
              <a:t>Colaboración: Valentín  Albornoz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</a:rPr>
              <a:t>Coordinación</a:t>
            </a:r>
            <a:r>
              <a:rPr lang="en-US" b="0" dirty="0">
                <a:latin typeface="Times New Roman" panose="02020603050405020304" charset="0"/>
              </a:rPr>
              <a:t> general:  </a:t>
            </a:r>
            <a:r>
              <a:rPr lang="en-US" b="0" dirty="0" err="1">
                <a:latin typeface="Times New Roman" panose="02020603050405020304" charset="0"/>
              </a:rPr>
              <a:t>Profa</a:t>
            </a:r>
            <a:r>
              <a:rPr lang="en-US" b="0" dirty="0">
                <a:latin typeface="Times New Roman" panose="02020603050405020304" charset="0"/>
              </a:rPr>
              <a:t>. Alejandra González Reyes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 </a:t>
            </a:r>
            <a:endParaRPr lang="en-US" b="1" dirty="0">
              <a:latin typeface="Times New Roman" panose="020206030504050203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</a:rPr>
              <a:t> </a:t>
            </a:r>
            <a:endParaRPr lang="es-E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1082040" y="459740"/>
            <a:ext cx="7170420" cy="2031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Emma y Soledad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pudieron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salvarse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trastornos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alimenticios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justo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tiempo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Moraleja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: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Influencia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hay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personas,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eliges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quieres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influenciarte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tanto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bien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mal, y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olvides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también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infulencer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alguien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salud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riqueza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privilegio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poseer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tú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cuides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cuerpo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salud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mental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física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s-E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903129" y="593725"/>
            <a:ext cx="7326630" cy="100634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s-ES" altLang="en-US" b="1" dirty="0">
                <a:latin typeface="Times New Roman" panose="02020603050405020304" charset="0"/>
              </a:rPr>
              <a:t>                                     </a:t>
            </a:r>
            <a:r>
              <a:rPr lang="en-US" b="1" dirty="0">
                <a:latin typeface="Times New Roman" panose="02020603050405020304" charset="0"/>
              </a:rPr>
              <a:t>¿De </a:t>
            </a:r>
            <a:r>
              <a:rPr lang="en-US" b="1" dirty="0" err="1">
                <a:latin typeface="Times New Roman" panose="02020603050405020304" charset="0"/>
              </a:rPr>
              <a:t>qué</a:t>
            </a:r>
            <a:r>
              <a:rPr lang="en-US" b="1" dirty="0">
                <a:latin typeface="Times New Roman" panose="02020603050405020304" charset="0"/>
              </a:rPr>
              <a:t> </a:t>
            </a:r>
            <a:r>
              <a:rPr lang="en-US" b="1" dirty="0" err="1">
                <a:latin typeface="Times New Roman" panose="02020603050405020304" charset="0"/>
              </a:rPr>
              <a:t>lado</a:t>
            </a:r>
            <a:r>
              <a:rPr lang="en-US" b="1" dirty="0">
                <a:latin typeface="Times New Roman" panose="02020603050405020304" charset="0"/>
              </a:rPr>
              <a:t> </a:t>
            </a:r>
            <a:r>
              <a:rPr lang="en-US" b="1" dirty="0" err="1">
                <a:latin typeface="Times New Roman" panose="02020603050405020304" charset="0"/>
              </a:rPr>
              <a:t>te</a:t>
            </a:r>
            <a:r>
              <a:rPr lang="en-US" b="1" dirty="0">
                <a:latin typeface="Times New Roman" panose="02020603050405020304" charset="0"/>
              </a:rPr>
              <a:t> </a:t>
            </a:r>
            <a:r>
              <a:rPr lang="en-US" b="1" dirty="0" err="1">
                <a:latin typeface="Times New Roman" panose="02020603050405020304" charset="0"/>
              </a:rPr>
              <a:t>encuentras</a:t>
            </a:r>
            <a:r>
              <a:rPr lang="en-US" b="1" dirty="0">
                <a:latin typeface="Times New Roman" panose="02020603050405020304" charset="0"/>
              </a:rPr>
              <a:t>?  </a:t>
            </a:r>
            <a:endParaRPr lang="en-US" b="1" dirty="0">
              <a:latin typeface="Times New Roman" panose="020206030504050203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</a:rPr>
              <a:t>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s-ES" altLang="en-US" b="0" dirty="0">
                <a:latin typeface="Times New Roman" panose="02020603050405020304" charset="0"/>
              </a:rPr>
              <a:t>                                                                                       </a:t>
            </a:r>
            <a:r>
              <a:rPr lang="en-US" b="0" i="1" dirty="0">
                <a:latin typeface="Times New Roman" panose="02020603050405020304" charset="0"/>
              </a:rPr>
              <a:t>Facundo </a:t>
            </a:r>
            <a:r>
              <a:rPr lang="en-US" b="0" i="1" dirty="0" err="1">
                <a:latin typeface="Times New Roman" panose="02020603050405020304" charset="0"/>
              </a:rPr>
              <a:t>Cuña</a:t>
            </a:r>
            <a:endParaRPr lang="en-US" b="1" u="sng" dirty="0">
              <a:latin typeface="Times New Roman" panose="02020603050405020304" charset="0"/>
            </a:endParaRPr>
          </a:p>
          <a:p>
            <a:pPr indent="0" algn="just"/>
            <a:r>
              <a:rPr lang="en-US" b="1" u="sng" dirty="0">
                <a:latin typeface="Times New Roman" panose="02020603050405020304" charset="0"/>
              </a:rPr>
              <a:t>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</a:rPr>
              <a:t>Probablemente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muchos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estamos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leyendo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nos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gusta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hacer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bromas</a:t>
            </a:r>
            <a:r>
              <a:rPr lang="en-US" b="0" dirty="0">
                <a:latin typeface="Times New Roman" panose="02020603050405020304" charset="0"/>
              </a:rPr>
              <a:t> o burlas, </a:t>
            </a:r>
            <a:r>
              <a:rPr lang="en-US" b="0" dirty="0" err="1">
                <a:latin typeface="Times New Roman" panose="02020603050405020304" charset="0"/>
              </a:rPr>
              <a:t>cuando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estamos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dentro</a:t>
            </a:r>
            <a:r>
              <a:rPr lang="en-US" b="0" dirty="0">
                <a:latin typeface="Times New Roman" panose="02020603050405020304" charset="0"/>
              </a:rPr>
              <a:t> o </a:t>
            </a:r>
            <a:r>
              <a:rPr lang="en-US" b="0" dirty="0" err="1">
                <a:latin typeface="Times New Roman" panose="02020603050405020304" charset="0"/>
              </a:rPr>
              <a:t>fuera</a:t>
            </a:r>
            <a:r>
              <a:rPr lang="en-US" b="0" dirty="0">
                <a:latin typeface="Times New Roman" panose="020206030504050203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</a:rPr>
              <a:t>institución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educativa</a:t>
            </a:r>
            <a:r>
              <a:rPr lang="en-US" b="0" dirty="0">
                <a:latin typeface="Times New Roman" panose="02020603050405020304" charset="0"/>
              </a:rPr>
              <a:t>. </a:t>
            </a:r>
            <a:r>
              <a:rPr lang="en-US" b="0" dirty="0" err="1">
                <a:latin typeface="Times New Roman" panose="02020603050405020304" charset="0"/>
              </a:rPr>
              <a:t>Estos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actos</a:t>
            </a:r>
            <a:r>
              <a:rPr lang="en-US" b="0" dirty="0">
                <a:latin typeface="Times New Roman" panose="02020603050405020304" charset="0"/>
              </a:rPr>
              <a:t> (</a:t>
            </a:r>
            <a:r>
              <a:rPr lang="en-US" b="0" dirty="0" err="1">
                <a:latin typeface="Times New Roman" panose="02020603050405020304" charset="0"/>
              </a:rPr>
              <a:t>acosos</a:t>
            </a:r>
            <a:r>
              <a:rPr lang="en-US" b="0" dirty="0">
                <a:latin typeface="Times New Roman" panose="02020603050405020304" charset="0"/>
              </a:rPr>
              <a:t>) </a:t>
            </a:r>
            <a:r>
              <a:rPr lang="en-US" b="0" dirty="0" err="1">
                <a:latin typeface="Times New Roman" panose="02020603050405020304" charset="0"/>
              </a:rPr>
              <a:t>afectan</a:t>
            </a:r>
            <a:r>
              <a:rPr lang="en-US" b="0" dirty="0">
                <a:latin typeface="Times New Roman" panose="02020603050405020304" charset="0"/>
              </a:rPr>
              <a:t> a la “</a:t>
            </a:r>
            <a:r>
              <a:rPr lang="en-US" b="0" dirty="0" err="1">
                <a:latin typeface="Times New Roman" panose="02020603050405020304" charset="0"/>
              </a:rPr>
              <a:t>victima</a:t>
            </a:r>
            <a:r>
              <a:rPr lang="en-US" b="0" dirty="0">
                <a:latin typeface="Times New Roman" panose="02020603050405020304" charset="0"/>
              </a:rPr>
              <a:t>” a </a:t>
            </a:r>
            <a:r>
              <a:rPr lang="en-US" b="0" dirty="0" err="1">
                <a:latin typeface="Times New Roman" panose="02020603050405020304" charset="0"/>
              </a:rPr>
              <a:t>veces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manera</a:t>
            </a:r>
            <a:r>
              <a:rPr lang="en-US" b="0" dirty="0">
                <a:latin typeface="Times New Roman" panose="02020603050405020304" charset="0"/>
              </a:rPr>
              <a:t> irremediable.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¿</a:t>
            </a:r>
            <a:r>
              <a:rPr lang="en-US" b="0" dirty="0" err="1">
                <a:latin typeface="Times New Roman" panose="02020603050405020304" charset="0"/>
              </a:rPr>
              <a:t>Cómo</a:t>
            </a:r>
            <a:r>
              <a:rPr lang="en-US" b="0" dirty="0">
                <a:latin typeface="Times New Roman" panose="02020603050405020304" charset="0"/>
              </a:rPr>
              <a:t> le </a:t>
            </a:r>
            <a:r>
              <a:rPr lang="en-US" b="0" dirty="0" err="1">
                <a:latin typeface="Times New Roman" panose="02020603050405020304" charset="0"/>
              </a:rPr>
              <a:t>llamamos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estos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actos</a:t>
            </a:r>
            <a:r>
              <a:rPr lang="en-US" b="0" dirty="0">
                <a:latin typeface="Times New Roman" panose="02020603050405020304" charset="0"/>
              </a:rPr>
              <a:t>?  Bullying o </a:t>
            </a:r>
            <a:r>
              <a:rPr lang="en-US" b="0" dirty="0" err="1">
                <a:latin typeface="Times New Roman" panose="02020603050405020304" charset="0"/>
              </a:rPr>
              <a:t>ciberbullying</a:t>
            </a:r>
            <a:r>
              <a:rPr lang="en-US" b="0" dirty="0">
                <a:latin typeface="Times New Roman" panose="02020603050405020304" charset="0"/>
              </a:rPr>
              <a:t>,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¿</a:t>
            </a:r>
            <a:r>
              <a:rPr lang="en-US" b="0" dirty="0" err="1">
                <a:latin typeface="Times New Roman" panose="02020603050405020304" charset="0"/>
              </a:rPr>
              <a:t>Qué</a:t>
            </a:r>
            <a:r>
              <a:rPr lang="en-US" b="0" dirty="0">
                <a:latin typeface="Times New Roman" panose="02020603050405020304" charset="0"/>
              </a:rPr>
              <a:t> es lo antes </a:t>
            </a:r>
            <a:r>
              <a:rPr lang="en-US" b="0" dirty="0" err="1">
                <a:latin typeface="Times New Roman" panose="02020603050405020304" charset="0"/>
              </a:rPr>
              <a:t>mencionado</a:t>
            </a:r>
            <a:r>
              <a:rPr lang="en-US" b="0" dirty="0">
                <a:latin typeface="Times New Roman" panose="02020603050405020304" charset="0"/>
              </a:rPr>
              <a:t>?  Es </a:t>
            </a:r>
            <a:r>
              <a:rPr lang="en-US" b="0" dirty="0" err="1">
                <a:latin typeface="Times New Roman" panose="02020603050405020304" charset="0"/>
              </a:rPr>
              <a:t>agredir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humillar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maltratar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burlar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aislar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lastimar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físicamente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psicológicamente</a:t>
            </a:r>
            <a:r>
              <a:rPr lang="en-US" b="0" dirty="0">
                <a:latin typeface="Times New Roman" panose="02020603050405020304" charset="0"/>
              </a:rPr>
              <a:t> con </a:t>
            </a:r>
            <a:r>
              <a:rPr lang="en-US" b="0" dirty="0" err="1">
                <a:latin typeface="Times New Roman" panose="02020603050405020304" charset="0"/>
              </a:rPr>
              <a:t>intención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hacerlo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forma </a:t>
            </a:r>
            <a:r>
              <a:rPr lang="en-US" b="0" dirty="0" err="1">
                <a:latin typeface="Times New Roman" panose="02020603050405020304" charset="0"/>
              </a:rPr>
              <a:t>sistemática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durante</a:t>
            </a:r>
            <a:r>
              <a:rPr lang="en-US" b="0" dirty="0">
                <a:latin typeface="Times New Roman" panose="02020603050405020304" charset="0"/>
              </a:rPr>
              <a:t> un largo </a:t>
            </a:r>
            <a:r>
              <a:rPr lang="en-US" b="0" dirty="0" err="1">
                <a:latin typeface="Times New Roman" panose="02020603050405020304" charset="0"/>
              </a:rPr>
              <a:t>tiempo</a:t>
            </a:r>
            <a:r>
              <a:rPr lang="en-US" b="0" dirty="0">
                <a:latin typeface="Times New Roman" panose="02020603050405020304" charset="0"/>
              </a:rPr>
              <a:t>.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</a:rPr>
              <a:t>Cuando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utilizamos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medios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tecnológicos</a:t>
            </a:r>
            <a:r>
              <a:rPr lang="en-US" b="0" dirty="0">
                <a:latin typeface="Times New Roman" panose="02020603050405020304" charset="0"/>
              </a:rPr>
              <a:t> (Internet, </a:t>
            </a:r>
            <a:r>
              <a:rPr lang="en-US" b="0" dirty="0" err="1">
                <a:latin typeface="Times New Roman" panose="02020603050405020304" charset="0"/>
              </a:rPr>
              <a:t>celular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computadoras</a:t>
            </a:r>
            <a:r>
              <a:rPr lang="en-US" b="0" dirty="0">
                <a:latin typeface="Times New Roman" panose="02020603050405020304" charset="0"/>
              </a:rPr>
              <a:t>, etc.) para </a:t>
            </a:r>
            <a:r>
              <a:rPr lang="en-US" b="0" dirty="0" err="1">
                <a:latin typeface="Times New Roman" panose="02020603050405020304" charset="0"/>
              </a:rPr>
              <a:t>seguir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agrediendo</a:t>
            </a:r>
            <a:r>
              <a:rPr lang="en-US" b="0" dirty="0">
                <a:latin typeface="Times New Roman" panose="02020603050405020304" charset="0"/>
              </a:rPr>
              <a:t> a la </a:t>
            </a:r>
            <a:r>
              <a:rPr lang="en-US" b="0" dirty="0" err="1">
                <a:latin typeface="Times New Roman" panose="02020603050405020304" charset="0"/>
              </a:rPr>
              <a:t>víctima</a:t>
            </a:r>
            <a:r>
              <a:rPr lang="en-US" b="0" dirty="0">
                <a:latin typeface="Times New Roman" panose="02020603050405020304" charset="0"/>
              </a:rPr>
              <a:t> lo </a:t>
            </a:r>
            <a:r>
              <a:rPr lang="en-US" b="0" dirty="0" err="1">
                <a:latin typeface="Times New Roman" panose="02020603050405020304" charset="0"/>
              </a:rPr>
              <a:t>definimos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como</a:t>
            </a:r>
            <a:r>
              <a:rPr lang="en-US" b="0" dirty="0">
                <a:latin typeface="Times New Roman" panose="02020603050405020304" charset="0"/>
              </a:rPr>
              <a:t> cyberbullying.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ambos </a:t>
            </a:r>
            <a:r>
              <a:rPr lang="en-US" b="0" dirty="0" err="1">
                <a:latin typeface="Times New Roman" panose="02020603050405020304" charset="0"/>
              </a:rPr>
              <a:t>casos</a:t>
            </a:r>
            <a:r>
              <a:rPr lang="en-US" b="0" dirty="0">
                <a:latin typeface="Times New Roman" panose="02020603050405020304" charset="0"/>
              </a:rPr>
              <a:t> es </a:t>
            </a:r>
            <a:r>
              <a:rPr lang="en-US" b="0" dirty="0" err="1">
                <a:latin typeface="Times New Roman" panose="02020603050405020304" charset="0"/>
              </a:rPr>
              <a:t>violencia</a:t>
            </a:r>
            <a:r>
              <a:rPr lang="en-US" b="0" dirty="0">
                <a:latin typeface="Times New Roman" panose="02020603050405020304" charset="0"/>
              </a:rPr>
              <a:t>, no </a:t>
            </a:r>
            <a:r>
              <a:rPr lang="en-US" b="0" dirty="0" err="1">
                <a:latin typeface="Times New Roman" panose="02020603050405020304" charset="0"/>
              </a:rPr>
              <a:t>tiene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otra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definición</a:t>
            </a:r>
            <a:r>
              <a:rPr lang="en-US" b="0" dirty="0">
                <a:latin typeface="Times New Roman" panose="02020603050405020304" charset="0"/>
              </a:rPr>
              <a:t>, la </a:t>
            </a:r>
            <a:r>
              <a:rPr lang="en-US" b="0" dirty="0" err="1">
                <a:latin typeface="Times New Roman" panose="02020603050405020304" charset="0"/>
              </a:rPr>
              <a:t>cual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trae</a:t>
            </a:r>
            <a:r>
              <a:rPr lang="en-US" b="0" dirty="0">
                <a:latin typeface="Times New Roman" panose="02020603050405020304" charset="0"/>
              </a:rPr>
              <a:t> graves </a:t>
            </a:r>
            <a:r>
              <a:rPr lang="en-US" b="0" dirty="0" err="1">
                <a:latin typeface="Times New Roman" panose="02020603050405020304" charset="0"/>
              </a:rPr>
              <a:t>consecuencias</a:t>
            </a:r>
            <a:r>
              <a:rPr lang="en-US" b="0" dirty="0">
                <a:latin typeface="Times New Roman" panose="02020603050405020304" charset="0"/>
              </a:rPr>
              <a:t> para la </a:t>
            </a:r>
            <a:r>
              <a:rPr lang="en-US" b="0" dirty="0" err="1">
                <a:latin typeface="Times New Roman" panose="02020603050405020304" charset="0"/>
              </a:rPr>
              <a:t>víctima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su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entorno</a:t>
            </a:r>
            <a:r>
              <a:rPr lang="en-US" b="0" dirty="0">
                <a:latin typeface="Times New Roman" panose="02020603050405020304" charset="0"/>
              </a:rPr>
              <a:t>.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</a:rPr>
              <a:t>Convengamos</a:t>
            </a:r>
            <a:r>
              <a:rPr lang="en-US" b="0" dirty="0">
                <a:latin typeface="Times New Roman" panose="02020603050405020304" charset="0"/>
              </a:rPr>
              <a:t> que al </a:t>
            </a:r>
            <a:r>
              <a:rPr lang="en-US" b="0" dirty="0" err="1">
                <a:latin typeface="Times New Roman" panose="02020603050405020304" charset="0"/>
              </a:rPr>
              <a:t>existir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acoso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deben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unirse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tres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factores</a:t>
            </a:r>
            <a:r>
              <a:rPr lang="en-US" b="0" dirty="0">
                <a:latin typeface="Times New Roman" panose="02020603050405020304" charset="0"/>
              </a:rPr>
              <a:t>:</a:t>
            </a:r>
            <a:endParaRPr lang="en-US" b="0" dirty="0">
              <a:latin typeface="Symbol" panose="05050102010706020507" charset="0"/>
              <a:cs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Symbol" panose="05050102010706020507" charset="0"/>
                <a:cs typeface="Times New Roman" panose="02020603050405020304" charset="0"/>
              </a:rPr>
              <a:t>· </a:t>
            </a:r>
            <a:r>
              <a:rPr lang="en-US" b="0" dirty="0" err="1">
                <a:latin typeface="Times New Roman" panose="02020603050405020304" charset="0"/>
              </a:rPr>
              <a:t>Acosador</a:t>
            </a:r>
            <a:endParaRPr lang="en-US" b="0" dirty="0">
              <a:latin typeface="Symbol" panose="05050102010706020507" charset="0"/>
              <a:cs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Symbol" panose="05050102010706020507" charset="0"/>
                <a:cs typeface="Times New Roman" panose="02020603050405020304" charset="0"/>
              </a:rPr>
              <a:t>· </a:t>
            </a:r>
            <a:r>
              <a:rPr lang="en-US" b="0" dirty="0" err="1">
                <a:latin typeface="Times New Roman" panose="02020603050405020304" charset="0"/>
              </a:rPr>
              <a:t>Victima</a:t>
            </a:r>
            <a:r>
              <a:rPr lang="en-US" b="0" dirty="0">
                <a:latin typeface="Times New Roman" panose="02020603050405020304" charset="0"/>
              </a:rPr>
              <a:t> </a:t>
            </a:r>
            <a:endParaRPr lang="en-US" b="0" dirty="0">
              <a:latin typeface="Symbol" panose="05050102010706020507" charset="0"/>
              <a:cs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Symbol" panose="05050102010706020507" charset="0"/>
                <a:cs typeface="Times New Roman" panose="02020603050405020304" charset="0"/>
              </a:rPr>
              <a:t>· </a:t>
            </a:r>
            <a:r>
              <a:rPr lang="en-US" b="0" dirty="0" err="1">
                <a:latin typeface="Times New Roman" panose="02020603050405020304" charset="0"/>
              </a:rPr>
              <a:t>Cómplices</a:t>
            </a:r>
            <a:r>
              <a:rPr lang="en-US" b="0" dirty="0">
                <a:latin typeface="Times New Roman" panose="02020603050405020304" charset="0"/>
              </a:rPr>
              <a:t>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 El </a:t>
            </a:r>
            <a:r>
              <a:rPr lang="en-US" b="0" dirty="0" err="1">
                <a:latin typeface="Times New Roman" panose="02020603050405020304" charset="0"/>
              </a:rPr>
              <a:t>acosador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tiene</a:t>
            </a:r>
            <a:r>
              <a:rPr lang="en-US" b="0" dirty="0">
                <a:latin typeface="Times New Roman" panose="02020603050405020304" charset="0"/>
              </a:rPr>
              <a:t> gran </a:t>
            </a:r>
            <a:r>
              <a:rPr lang="en-US" b="0" dirty="0" err="1">
                <a:latin typeface="Times New Roman" panose="02020603050405020304" charset="0"/>
              </a:rPr>
              <a:t>habilidad</a:t>
            </a:r>
            <a:r>
              <a:rPr lang="en-US" b="0" dirty="0">
                <a:latin typeface="Times New Roman" panose="02020603050405020304" charset="0"/>
              </a:rPr>
              <a:t> para </a:t>
            </a:r>
            <a:r>
              <a:rPr lang="en-US" b="0" dirty="0" err="1">
                <a:latin typeface="Times New Roman" panose="02020603050405020304" charset="0"/>
              </a:rPr>
              <a:t>descubrir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talón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Aquiles</a:t>
            </a:r>
            <a:r>
              <a:rPr lang="en-US" b="0" dirty="0">
                <a:latin typeface="Times New Roman" panose="020206030504050203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</a:rPr>
              <a:t>víctima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busca</a:t>
            </a:r>
            <a:r>
              <a:rPr lang="en-US" b="0" dirty="0">
                <a:latin typeface="Times New Roman" panose="02020603050405020304" charset="0"/>
              </a:rPr>
              <a:t> ser popular entre </a:t>
            </a:r>
            <a:r>
              <a:rPr lang="en-US" b="0" dirty="0" err="1">
                <a:latin typeface="Times New Roman" panose="02020603050405020304" charset="0"/>
              </a:rPr>
              <a:t>su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grupo</a:t>
            </a:r>
            <a:r>
              <a:rPr lang="en-US" b="0" dirty="0">
                <a:latin typeface="Times New Roman" panose="02020603050405020304" charset="0"/>
              </a:rPr>
              <a:t>, es </a:t>
            </a:r>
            <a:r>
              <a:rPr lang="en-US" b="0" dirty="0" err="1">
                <a:latin typeface="Times New Roman" panose="02020603050405020304" charset="0"/>
              </a:rPr>
              <a:t>manipulador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busca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liberar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sentimientos</a:t>
            </a:r>
            <a:r>
              <a:rPr lang="en-US" b="0" dirty="0">
                <a:latin typeface="Times New Roman" panose="02020603050405020304" charset="0"/>
              </a:rPr>
              <a:t> de forma </a:t>
            </a:r>
            <a:r>
              <a:rPr lang="en-US" b="0" dirty="0" err="1">
                <a:latin typeface="Times New Roman" panose="02020603050405020304" charset="0"/>
              </a:rPr>
              <a:t>hostil</a:t>
            </a:r>
            <a:r>
              <a:rPr lang="en-US" b="0" dirty="0">
                <a:latin typeface="Times New Roman" panose="02020603050405020304" charset="0"/>
              </a:rPr>
              <a:t>, es </a:t>
            </a:r>
            <a:r>
              <a:rPr lang="en-US" b="0" dirty="0" err="1">
                <a:latin typeface="Times New Roman" panose="02020603050405020304" charset="0"/>
              </a:rPr>
              <a:t>rebelde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desafiante</a:t>
            </a:r>
            <a:r>
              <a:rPr lang="en-US" b="0" dirty="0">
                <a:latin typeface="Times New Roman" panose="02020603050405020304" charset="0"/>
              </a:rPr>
              <a:t>.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Las </a:t>
            </a:r>
            <a:r>
              <a:rPr lang="en-US" b="0" dirty="0" err="1">
                <a:latin typeface="Times New Roman" panose="02020603050405020304" charset="0"/>
              </a:rPr>
              <a:t>víctimas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su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mayoría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sufren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timidez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baja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autoestima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aislamiento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autoexclusión</a:t>
            </a:r>
            <a:r>
              <a:rPr lang="en-US" b="0" dirty="0">
                <a:latin typeface="Times New Roman" panose="02020603050405020304" charset="0"/>
              </a:rPr>
              <a:t>. La </a:t>
            </a:r>
            <a:r>
              <a:rPr lang="en-US" b="0" dirty="0" err="1">
                <a:latin typeface="Times New Roman" panose="02020603050405020304" charset="0"/>
              </a:rPr>
              <a:t>mayoría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casos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rondan</a:t>
            </a:r>
            <a:r>
              <a:rPr lang="en-US" b="0" dirty="0">
                <a:latin typeface="Times New Roman" panose="02020603050405020304" charset="0"/>
              </a:rPr>
              <a:t> entre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5 </a:t>
            </a:r>
            <a:r>
              <a:rPr lang="en-US" b="0" dirty="0" err="1">
                <a:latin typeface="Times New Roman" panose="02020603050405020304" charset="0"/>
              </a:rPr>
              <a:t>años</a:t>
            </a:r>
            <a:r>
              <a:rPr lang="en-US" b="0" dirty="0">
                <a:latin typeface="Times New Roman" panose="02020603050405020304" charset="0"/>
              </a:rPr>
              <a:t> y 20 </a:t>
            </a:r>
            <a:r>
              <a:rPr lang="en-US" b="0" dirty="0" err="1">
                <a:latin typeface="Times New Roman" panose="02020603050405020304" charset="0"/>
              </a:rPr>
              <a:t>años</a:t>
            </a:r>
            <a:r>
              <a:rPr lang="en-US" b="0" dirty="0">
                <a:latin typeface="Times New Roman" panose="02020603050405020304" charset="0"/>
              </a:rPr>
              <a:t>.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Uruguay antes de la </a:t>
            </a:r>
            <a:r>
              <a:rPr lang="en-US" b="0" dirty="0" err="1">
                <a:latin typeface="Times New Roman" panose="02020603050405020304" charset="0"/>
              </a:rPr>
              <a:t>pandemia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19% de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suicidios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adolescentes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niños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eran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por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esta</a:t>
            </a:r>
            <a:r>
              <a:rPr lang="en-US" b="0" dirty="0">
                <a:latin typeface="Times New Roman" panose="02020603050405020304" charset="0"/>
              </a:rPr>
              <a:t> causa (Fuente: </a:t>
            </a:r>
            <a:r>
              <a:rPr lang="en-US" b="0" dirty="0" err="1">
                <a:latin typeface="Times New Roman" panose="02020603050405020304" charset="0"/>
              </a:rPr>
              <a:t>Unicef</a:t>
            </a:r>
            <a:r>
              <a:rPr lang="en-US" b="0" dirty="0">
                <a:latin typeface="Times New Roman" panose="02020603050405020304" charset="0"/>
              </a:rPr>
              <a:t> Uruguay).</a:t>
            </a:r>
            <a:endParaRPr lang="en-US" b="0" dirty="0">
              <a:latin typeface="Times New Roman" panose="02020603050405020304" charset="0"/>
            </a:endParaRPr>
          </a:p>
          <a:p>
            <a:pPr algn="just"/>
            <a:r>
              <a:rPr lang="en-US" b="0" dirty="0" err="1">
                <a:latin typeface="Times New Roman" panose="02020603050405020304" charset="0"/>
              </a:rPr>
              <a:t>Cómplices</a:t>
            </a:r>
            <a:r>
              <a:rPr lang="en-US" b="0" dirty="0">
                <a:latin typeface="Times New Roman" panose="02020603050405020304" charset="0"/>
              </a:rPr>
              <a:t> son </a:t>
            </a:r>
            <a:r>
              <a:rPr lang="en-US" b="0" dirty="0" err="1">
                <a:latin typeface="Times New Roman" panose="02020603050405020304" charset="0"/>
              </a:rPr>
              <a:t>todos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aquellos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ven</a:t>
            </a:r>
            <a:r>
              <a:rPr lang="en-US" b="0" dirty="0">
                <a:latin typeface="Times New Roman" panose="02020603050405020304" charset="0"/>
              </a:rPr>
              <a:t> lo que </a:t>
            </a:r>
            <a:r>
              <a:rPr lang="en-US" b="0" dirty="0" err="1">
                <a:latin typeface="Times New Roman" panose="02020603050405020304" charset="0"/>
              </a:rPr>
              <a:t>está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sucediendo</a:t>
            </a:r>
            <a:r>
              <a:rPr lang="en-US" b="0" dirty="0">
                <a:latin typeface="Times New Roman" panose="02020603050405020304" charset="0"/>
              </a:rPr>
              <a:t> y no </a:t>
            </a:r>
            <a:r>
              <a:rPr lang="en-US" b="0" dirty="0" err="1">
                <a:latin typeface="Times New Roman" panose="02020603050405020304" charset="0"/>
              </a:rPr>
              <a:t>hacen</a:t>
            </a:r>
            <a:r>
              <a:rPr lang="en-US" b="0" dirty="0">
                <a:latin typeface="Times New Roman" panose="02020603050405020304" charset="0"/>
              </a:rPr>
              <a:t> nada, </a:t>
            </a:r>
            <a:r>
              <a:rPr lang="en-US" b="0" dirty="0" err="1">
                <a:latin typeface="Times New Roman" panose="02020603050405020304" charset="0"/>
              </a:rPr>
              <a:t>incluso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algunos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festejan</a:t>
            </a:r>
            <a:r>
              <a:rPr lang="en-US" b="0" dirty="0">
                <a:latin typeface="Times New Roman" panose="02020603050405020304" charset="0"/>
              </a:rPr>
              <a:t> lo que </a:t>
            </a:r>
            <a:r>
              <a:rPr lang="en-US" b="0" dirty="0" err="1">
                <a:latin typeface="Times New Roman" panose="02020603050405020304" charset="0"/>
              </a:rPr>
              <a:t>hace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acosador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impulsándolo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así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continuar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su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accionar</a:t>
            </a:r>
            <a:r>
              <a:rPr lang="en-US" b="0" dirty="0">
                <a:latin typeface="Times New Roman" panose="02020603050405020304" charset="0"/>
              </a:rPr>
              <a:t>. </a:t>
            </a:r>
            <a:r>
              <a:rPr lang="en-US" b="0" dirty="0" err="1">
                <a:latin typeface="Times New Roman" panose="02020603050405020304" charset="0"/>
              </a:rPr>
              <a:t>Seguramente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si</a:t>
            </a:r>
            <a:r>
              <a:rPr lang="en-US" b="0" dirty="0">
                <a:latin typeface="Times New Roman" panose="02020603050405020304" charset="0"/>
              </a:rPr>
              <a:t> no </a:t>
            </a:r>
            <a:r>
              <a:rPr lang="en-US" b="0" dirty="0" err="1">
                <a:latin typeface="Times New Roman" panose="02020603050405020304" charset="0"/>
              </a:rPr>
              <a:t>existieran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cómplices</a:t>
            </a:r>
            <a:r>
              <a:rPr lang="en-US" b="0" dirty="0">
                <a:latin typeface="Times New Roman" panose="02020603050405020304" charset="0"/>
              </a:rPr>
              <a:t> no </a:t>
            </a:r>
            <a:r>
              <a:rPr lang="en-US" b="0" dirty="0" err="1">
                <a:latin typeface="Times New Roman" panose="02020603050405020304" charset="0"/>
              </a:rPr>
              <a:t>existiría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acoso</a:t>
            </a:r>
            <a:r>
              <a:rPr lang="en-US" b="0" dirty="0">
                <a:latin typeface="Times New Roman" panose="02020603050405020304" charset="0"/>
              </a:rPr>
              <a:t> (Bullying). </a:t>
            </a:r>
            <a:r>
              <a:rPr lang="en-US" b="0" dirty="0" err="1">
                <a:latin typeface="Times New Roman" panose="02020603050405020304" charset="0"/>
              </a:rPr>
              <a:t>Todos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aquellos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observamos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una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situación</a:t>
            </a:r>
            <a:r>
              <a:rPr lang="en-US" b="0" dirty="0">
                <a:latin typeface="Times New Roman" panose="02020603050405020304" charset="0"/>
              </a:rPr>
              <a:t> de Bullying </a:t>
            </a:r>
            <a:r>
              <a:rPr lang="en-US" b="0" dirty="0" err="1">
                <a:latin typeface="Times New Roman" panose="02020603050405020304" charset="0"/>
              </a:rPr>
              <a:t>debemos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apoyar</a:t>
            </a:r>
            <a:r>
              <a:rPr lang="en-US" b="0" dirty="0">
                <a:latin typeface="Times New Roman" panose="02020603050405020304" charset="0"/>
              </a:rPr>
              <a:t> a la </a:t>
            </a:r>
            <a:r>
              <a:rPr lang="en-US" b="0" dirty="0" err="1">
                <a:latin typeface="Times New Roman" panose="02020603050405020304" charset="0"/>
              </a:rPr>
              <a:t>víctima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estamos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implicados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alumnos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docentes</a:t>
            </a:r>
            <a:r>
              <a:rPr lang="en-US" b="0" dirty="0">
                <a:latin typeface="Times New Roman" panose="02020603050405020304" charset="0"/>
              </a:rPr>
              <a:t> y padres. La </a:t>
            </a:r>
            <a:r>
              <a:rPr lang="en-US" b="0" dirty="0" err="1">
                <a:latin typeface="Times New Roman" panose="02020603050405020304" charset="0"/>
              </a:rPr>
              <a:t>Diputada</a:t>
            </a:r>
            <a:r>
              <a:rPr lang="en-US" b="0" dirty="0">
                <a:latin typeface="Times New Roman" panose="02020603050405020304" charset="0"/>
              </a:rPr>
              <a:t> Lourdes </a:t>
            </a:r>
            <a:r>
              <a:rPr lang="en-US" b="0" dirty="0" err="1">
                <a:latin typeface="Times New Roman" panose="02020603050405020304" charset="0"/>
              </a:rPr>
              <a:t>Rapalin</a:t>
            </a:r>
            <a:r>
              <a:rPr lang="en-US" b="0" dirty="0">
                <a:latin typeface="Times New Roman" panose="02020603050405020304" charset="0"/>
              </a:rPr>
              <a:t> junto a la </a:t>
            </a:r>
            <a:r>
              <a:rPr lang="en-US" b="0" dirty="0" err="1">
                <a:latin typeface="Times New Roman" panose="02020603050405020304" charset="0"/>
              </a:rPr>
              <a:t>psicóloga</a:t>
            </a:r>
            <a:r>
              <a:rPr lang="en-US" b="0" dirty="0">
                <a:latin typeface="Times New Roman" panose="02020603050405020304" charset="0"/>
              </a:rPr>
              <a:t> Silvana </a:t>
            </a:r>
            <a:r>
              <a:rPr lang="en-US" b="0" dirty="0" err="1">
                <a:latin typeface="Times New Roman" panose="02020603050405020304" charset="0"/>
              </a:rPr>
              <a:t>Giachero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crearon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una</a:t>
            </a:r>
            <a:r>
              <a:rPr lang="en-US" b="0" dirty="0">
                <a:latin typeface="Times New Roman" panose="02020603050405020304" charset="0"/>
              </a:rPr>
              <a:t> ley anti- bullying la </a:t>
            </a:r>
            <a:r>
              <a:rPr lang="en-US" b="0" dirty="0" err="1">
                <a:latin typeface="Times New Roman" panose="02020603050405020304" charset="0"/>
              </a:rPr>
              <a:t>cual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ya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tiene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aprobada</a:t>
            </a:r>
            <a:r>
              <a:rPr lang="en-US" b="0" dirty="0">
                <a:latin typeface="Times New Roman" panose="02020603050405020304" charset="0"/>
              </a:rPr>
              <a:t> media </a:t>
            </a:r>
            <a:r>
              <a:rPr lang="en-US" b="0" dirty="0" err="1">
                <a:latin typeface="Times New Roman" panose="02020603050405020304" charset="0"/>
              </a:rPr>
              <a:t>sanción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parlamento</a:t>
            </a:r>
            <a:r>
              <a:rPr lang="en-US" b="0" dirty="0">
                <a:latin typeface="Times New Roman" panose="02020603050405020304" charset="0"/>
              </a:rPr>
              <a:t>.</a:t>
            </a:r>
            <a:endParaRPr lang="en-US" b="0" dirty="0">
              <a:latin typeface="Times New Roman" panose="02020603050405020304" charset="0"/>
            </a:endParaRPr>
          </a:p>
          <a:p>
            <a:pPr algn="just"/>
            <a:endParaRPr lang="en-US" b="0" dirty="0">
              <a:latin typeface="Times New Roman" panose="02020603050405020304" charset="0"/>
            </a:endParaRPr>
          </a:p>
          <a:p>
            <a:pPr indent="0" algn="just"/>
            <a:endParaRPr lang="es-E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834708" y="571639"/>
            <a:ext cx="7463472" cy="646330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dirty="0" err="1">
                <a:latin typeface="Times New Roman" panose="02020603050405020304" charset="0"/>
              </a:rPr>
              <a:t>Debemos</a:t>
            </a:r>
            <a:r>
              <a:rPr lang="en-US" b="0" dirty="0">
                <a:latin typeface="Times New Roman" panose="02020603050405020304" charset="0"/>
              </a:rPr>
              <a:t> tanto </a:t>
            </a:r>
            <a:r>
              <a:rPr lang="en-US" b="0" dirty="0" err="1">
                <a:latin typeface="Times New Roman" panose="02020603050405020304" charset="0"/>
              </a:rPr>
              <a:t>alumnos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como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docentes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interpelarnos</a:t>
            </a:r>
            <a:r>
              <a:rPr lang="en-US" b="0" dirty="0">
                <a:latin typeface="Times New Roman" panose="02020603050405020304" charset="0"/>
              </a:rPr>
              <a:t> y saber de </a:t>
            </a:r>
            <a:r>
              <a:rPr lang="en-US" b="0" dirty="0" err="1">
                <a:latin typeface="Times New Roman" panose="02020603050405020304" charset="0"/>
              </a:rPr>
              <a:t>qué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lado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queremos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estar</a:t>
            </a:r>
            <a:r>
              <a:rPr lang="en-US" b="0" dirty="0">
                <a:latin typeface="Times New Roman" panose="02020603050405020304" charset="0"/>
              </a:rPr>
              <a:t>: del que </a:t>
            </a:r>
            <a:r>
              <a:rPr lang="en-US" b="0" dirty="0" err="1">
                <a:latin typeface="Times New Roman" panose="02020603050405020304" charset="0"/>
              </a:rPr>
              <a:t>ve</a:t>
            </a:r>
            <a:r>
              <a:rPr lang="en-US" b="0" dirty="0">
                <a:latin typeface="Times New Roman" panose="02020603050405020304" charset="0"/>
              </a:rPr>
              <a:t> y no </a:t>
            </a:r>
            <a:r>
              <a:rPr lang="en-US" b="0" dirty="0" err="1">
                <a:latin typeface="Times New Roman" panose="02020603050405020304" charset="0"/>
              </a:rPr>
              <a:t>hace</a:t>
            </a:r>
            <a:r>
              <a:rPr lang="en-US" b="0" dirty="0">
                <a:latin typeface="Times New Roman" panose="02020603050405020304" charset="0"/>
              </a:rPr>
              <a:t> nada o del que </a:t>
            </a:r>
            <a:r>
              <a:rPr lang="en-US" b="0" dirty="0" err="1">
                <a:latin typeface="Times New Roman" panose="02020603050405020304" charset="0"/>
              </a:rPr>
              <a:t>apoya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víctima</a:t>
            </a:r>
            <a:r>
              <a:rPr lang="en-US" b="0" dirty="0">
                <a:latin typeface="Times New Roman" panose="02020603050405020304" charset="0"/>
              </a:rPr>
              <a:t>.  Si no se </a:t>
            </a:r>
            <a:r>
              <a:rPr lang="en-US" b="0" dirty="0" err="1">
                <a:latin typeface="Times New Roman" panose="02020603050405020304" charset="0"/>
              </a:rPr>
              <a:t>hace</a:t>
            </a:r>
            <a:r>
              <a:rPr lang="en-US" b="0" dirty="0">
                <a:latin typeface="Times New Roman" panose="02020603050405020304" charset="0"/>
              </a:rPr>
              <a:t> nada, la </a:t>
            </a:r>
            <a:r>
              <a:rPr lang="en-US" b="0" dirty="0" err="1">
                <a:latin typeface="Times New Roman" panose="02020603050405020304" charset="0"/>
              </a:rPr>
              <a:t>victima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tiene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consecuencias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psicológicas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muchos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casos</a:t>
            </a:r>
            <a:r>
              <a:rPr lang="en-US" b="0" dirty="0">
                <a:latin typeface="Times New Roman" panose="02020603050405020304" charset="0"/>
              </a:rPr>
              <a:t> toman </a:t>
            </a:r>
            <a:r>
              <a:rPr lang="en-US" b="0" dirty="0" err="1">
                <a:latin typeface="Times New Roman" panose="02020603050405020304" charset="0"/>
              </a:rPr>
              <a:t>decisiones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drásticas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repercuten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su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ámbito</a:t>
            </a:r>
            <a:r>
              <a:rPr lang="en-US" b="0" dirty="0">
                <a:latin typeface="Times New Roman" panose="02020603050405020304" charset="0"/>
              </a:rPr>
              <a:t> escolar y familiar </a:t>
            </a:r>
            <a:r>
              <a:rPr lang="en-US" b="0" dirty="0" err="1">
                <a:latin typeface="Times New Roman" panose="02020603050405020304" charset="0"/>
              </a:rPr>
              <a:t>más</a:t>
            </a:r>
            <a:r>
              <a:rPr lang="en-US" b="0" dirty="0">
                <a:latin typeface="Times New Roman" panose="02020603050405020304" charset="0"/>
              </a:rPr>
              <a:t> que nada. Como </a:t>
            </a:r>
            <a:r>
              <a:rPr lang="en-US" b="0" dirty="0" err="1">
                <a:latin typeface="Times New Roman" panose="02020603050405020304" charset="0"/>
              </a:rPr>
              <a:t>por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ejemplo</a:t>
            </a:r>
            <a:r>
              <a:rPr lang="en-US" b="0" dirty="0">
                <a:latin typeface="Times New Roman" panose="02020603050405020304" charset="0"/>
              </a:rPr>
              <a:t> un </a:t>
            </a:r>
            <a:r>
              <a:rPr lang="en-US" b="0" dirty="0" err="1">
                <a:latin typeface="Times New Roman" panose="02020603050405020304" charset="0"/>
              </a:rPr>
              <a:t>caso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muy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famoso</a:t>
            </a:r>
            <a:r>
              <a:rPr lang="en-US" b="0" dirty="0">
                <a:latin typeface="Times New Roman" panose="02020603050405020304" charset="0"/>
              </a:rPr>
              <a:t> de un chico </a:t>
            </a:r>
            <a:r>
              <a:rPr lang="en-US" b="0" dirty="0" err="1">
                <a:latin typeface="Times New Roman" panose="02020603050405020304" charset="0"/>
              </a:rPr>
              <a:t>llamado</a:t>
            </a:r>
            <a:r>
              <a:rPr lang="en-US" b="0" dirty="0">
                <a:latin typeface="Times New Roman" panose="02020603050405020304" charset="0"/>
              </a:rPr>
              <a:t> Daniel de </a:t>
            </a:r>
            <a:r>
              <a:rPr lang="en-US" b="0" dirty="0" err="1">
                <a:latin typeface="Times New Roman" panose="02020603050405020304" charset="0"/>
              </a:rPr>
              <a:t>apenas</a:t>
            </a:r>
            <a:r>
              <a:rPr lang="en-US" b="0" dirty="0">
                <a:latin typeface="Times New Roman" panose="02020603050405020304" charset="0"/>
              </a:rPr>
              <a:t> 11 </a:t>
            </a:r>
            <a:r>
              <a:rPr lang="en-US" b="0" dirty="0" err="1">
                <a:latin typeface="Times New Roman" panose="02020603050405020304" charset="0"/>
              </a:rPr>
              <a:t>años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nadie</a:t>
            </a:r>
            <a:r>
              <a:rPr lang="en-US" b="0" dirty="0">
                <a:latin typeface="Times New Roman" panose="02020603050405020304" charset="0"/>
              </a:rPr>
              <a:t> se </a:t>
            </a:r>
            <a:r>
              <a:rPr lang="en-US" b="0" dirty="0" err="1">
                <a:latin typeface="Times New Roman" panose="02020603050405020304" charset="0"/>
              </a:rPr>
              <a:t>percató</a:t>
            </a:r>
            <a:r>
              <a:rPr lang="en-US" b="0" dirty="0">
                <a:latin typeface="Times New Roman" panose="02020603050405020304" charset="0"/>
              </a:rPr>
              <a:t> de lo que </a:t>
            </a:r>
            <a:r>
              <a:rPr lang="en-US" b="0" dirty="0" err="1">
                <a:latin typeface="Times New Roman" panose="02020603050405020304" charset="0"/>
              </a:rPr>
              <a:t>estaba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sufriendo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él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tomó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determinación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dejarle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una</a:t>
            </a:r>
            <a:r>
              <a:rPr lang="en-US" b="0" dirty="0">
                <a:latin typeface="Times New Roman" panose="02020603050405020304" charset="0"/>
              </a:rPr>
              <a:t> carta a sus padres </a:t>
            </a:r>
            <a:r>
              <a:rPr lang="en-US" b="0" dirty="0" err="1">
                <a:latin typeface="Times New Roman" panose="02020603050405020304" charset="0"/>
              </a:rPr>
              <a:t>contándoles</a:t>
            </a:r>
            <a:r>
              <a:rPr lang="en-US" b="0" dirty="0">
                <a:latin typeface="Times New Roman" panose="02020603050405020304" charset="0"/>
              </a:rPr>
              <a:t> lo que </a:t>
            </a:r>
            <a:r>
              <a:rPr lang="en-US" b="0" dirty="0" err="1">
                <a:latin typeface="Times New Roman" panose="02020603050405020304" charset="0"/>
              </a:rPr>
              <a:t>sufría</a:t>
            </a:r>
            <a:r>
              <a:rPr lang="en-US" b="0" dirty="0">
                <a:latin typeface="Times New Roman" panose="02020603050405020304" charset="0"/>
              </a:rPr>
              <a:t> día a día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colegio, </a:t>
            </a:r>
            <a:r>
              <a:rPr lang="en-US" b="0" dirty="0" err="1">
                <a:latin typeface="Times New Roman" panose="02020603050405020304" charset="0"/>
              </a:rPr>
              <a:t>dicha</a:t>
            </a:r>
            <a:r>
              <a:rPr lang="en-US" b="0" dirty="0">
                <a:latin typeface="Times New Roman" panose="02020603050405020304" charset="0"/>
              </a:rPr>
              <a:t> carta la </a:t>
            </a:r>
            <a:r>
              <a:rPr lang="en-US" b="0" dirty="0" err="1">
                <a:latin typeface="Times New Roman" panose="02020603050405020304" charset="0"/>
              </a:rPr>
              <a:t>dejó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su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cama</a:t>
            </a:r>
            <a:r>
              <a:rPr lang="en-US" b="0" dirty="0">
                <a:latin typeface="Times New Roman" panose="02020603050405020304" charset="0"/>
              </a:rPr>
              <a:t> y  se </a:t>
            </a:r>
            <a:r>
              <a:rPr lang="en-US" b="0" dirty="0" err="1">
                <a:latin typeface="Times New Roman" panose="02020603050405020304" charset="0"/>
              </a:rPr>
              <a:t>arrojó</a:t>
            </a:r>
            <a:r>
              <a:rPr lang="en-US" b="0" dirty="0">
                <a:latin typeface="Times New Roman" panose="02020603050405020304" charset="0"/>
              </a:rPr>
              <a:t> de un </a:t>
            </a:r>
            <a:r>
              <a:rPr lang="en-US" b="0" dirty="0" err="1">
                <a:latin typeface="Times New Roman" panose="02020603050405020304" charset="0"/>
              </a:rPr>
              <a:t>piso</a:t>
            </a:r>
            <a:r>
              <a:rPr lang="en-US" b="0" dirty="0">
                <a:latin typeface="Times New Roman" panose="02020603050405020304" charset="0"/>
              </a:rPr>
              <a:t> 11.  </a:t>
            </a:r>
            <a:r>
              <a:rPr lang="en-US" b="0" dirty="0" err="1">
                <a:latin typeface="Times New Roman" panose="02020603050405020304" charset="0"/>
              </a:rPr>
              <a:t>Deberíamos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preguntarnos</a:t>
            </a:r>
            <a:r>
              <a:rPr lang="en-US" b="0" dirty="0">
                <a:latin typeface="Times New Roman" panose="02020603050405020304" charset="0"/>
              </a:rPr>
              <a:t> ¿</a:t>
            </a:r>
            <a:r>
              <a:rPr lang="en-US" b="0" dirty="0" err="1">
                <a:latin typeface="Times New Roman" panose="02020603050405020304" charset="0"/>
              </a:rPr>
              <a:t>qué</a:t>
            </a:r>
            <a:r>
              <a:rPr lang="en-US" b="0" dirty="0">
                <a:latin typeface="Times New Roman" panose="02020603050405020304" charset="0"/>
              </a:rPr>
              <a:t> tan </a:t>
            </a:r>
            <a:r>
              <a:rPr lang="en-US" b="0" dirty="0" err="1">
                <a:latin typeface="Times New Roman" panose="02020603050405020304" charset="0"/>
              </a:rPr>
              <a:t>insoportable</a:t>
            </a:r>
            <a:r>
              <a:rPr lang="en-US" b="0" dirty="0">
                <a:latin typeface="Times New Roman" panose="02020603050405020304" charset="0"/>
              </a:rPr>
              <a:t> es lo que </a:t>
            </a:r>
            <a:r>
              <a:rPr lang="en-US" b="0" dirty="0" err="1">
                <a:latin typeface="Times New Roman" panose="02020603050405020304" charset="0"/>
              </a:rPr>
              <a:t>sufren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silencio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muchas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veces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lleva</a:t>
            </a:r>
            <a:r>
              <a:rPr lang="en-US" b="0" dirty="0">
                <a:latin typeface="Times New Roman" panose="02020603050405020304" charset="0"/>
              </a:rPr>
              <a:t> a tan </a:t>
            </a:r>
            <a:r>
              <a:rPr lang="en-US" b="0" dirty="0" err="1">
                <a:latin typeface="Times New Roman" panose="02020603050405020304" charset="0"/>
              </a:rPr>
              <a:t>corta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edad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tomar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decisión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quitarse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vida</a:t>
            </a:r>
            <a:r>
              <a:rPr lang="en-US" b="0" dirty="0">
                <a:latin typeface="Times New Roman" panose="02020603050405020304" charset="0"/>
              </a:rPr>
              <a:t>? 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</a:rPr>
              <a:t>Pensemos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si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somos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esos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cómplices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vemos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nos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callamos</a:t>
            </a:r>
            <a:r>
              <a:rPr lang="en-US" b="0" dirty="0">
                <a:latin typeface="Times New Roman" panose="02020603050405020304" charset="0"/>
              </a:rPr>
              <a:t> y no decimos nada, ¿</a:t>
            </a:r>
            <a:r>
              <a:rPr lang="en-US" b="0" dirty="0" err="1">
                <a:latin typeface="Times New Roman" panose="02020603050405020304" charset="0"/>
              </a:rPr>
              <a:t>qué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pensaríamos</a:t>
            </a:r>
            <a:r>
              <a:rPr lang="en-US" b="0" dirty="0">
                <a:latin typeface="Times New Roman" panose="02020603050405020304" charset="0"/>
              </a:rPr>
              <a:t> al saber que </a:t>
            </a:r>
            <a:r>
              <a:rPr lang="en-US" b="0" dirty="0" err="1">
                <a:latin typeface="Times New Roman" panose="02020603050405020304" charset="0"/>
              </a:rPr>
              <a:t>esa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victima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tomó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decisión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quitarse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vida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nosotros</a:t>
            </a:r>
            <a:r>
              <a:rPr lang="en-US" b="0" dirty="0">
                <a:latin typeface="Times New Roman" panose="02020603050405020304" charset="0"/>
              </a:rPr>
              <a:t> no </a:t>
            </a:r>
            <a:r>
              <a:rPr lang="en-US" b="0" dirty="0" err="1">
                <a:latin typeface="Times New Roman" panose="02020603050405020304" charset="0"/>
              </a:rPr>
              <a:t>hicimos</a:t>
            </a:r>
            <a:r>
              <a:rPr lang="en-US" b="0" dirty="0">
                <a:latin typeface="Times New Roman" panose="02020603050405020304" charset="0"/>
              </a:rPr>
              <a:t> nada?   </a:t>
            </a:r>
            <a:r>
              <a:rPr lang="en-US" b="0" dirty="0" err="1">
                <a:latin typeface="Times New Roman" panose="02020603050405020304" charset="0"/>
              </a:rPr>
              <a:t>Hagamos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una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introspección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pensemos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qué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lado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estamos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si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tú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eres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una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víctima</a:t>
            </a:r>
            <a:r>
              <a:rPr lang="en-US" b="0" dirty="0">
                <a:latin typeface="Times New Roman" panose="02020603050405020304" charset="0"/>
              </a:rPr>
              <a:t> de bullying </a:t>
            </a:r>
            <a:r>
              <a:rPr lang="en-US" b="0" dirty="0" err="1">
                <a:latin typeface="Times New Roman" panose="02020603050405020304" charset="0"/>
              </a:rPr>
              <a:t>habla</a:t>
            </a:r>
            <a:r>
              <a:rPr lang="en-US" b="0" dirty="0">
                <a:latin typeface="Times New Roman" panose="02020603050405020304" charset="0"/>
              </a:rPr>
              <a:t> con </a:t>
            </a:r>
            <a:r>
              <a:rPr lang="en-US" b="0" dirty="0" err="1">
                <a:latin typeface="Times New Roman" panose="02020603050405020304" charset="0"/>
              </a:rPr>
              <a:t>tu</a:t>
            </a:r>
            <a:r>
              <a:rPr lang="en-US" b="0" dirty="0">
                <a:latin typeface="Times New Roman" panose="02020603050405020304" charset="0"/>
              </a:rPr>
              <a:t> ser </a:t>
            </a:r>
            <a:r>
              <a:rPr lang="en-US" b="0" dirty="0" err="1">
                <a:latin typeface="Times New Roman" panose="02020603050405020304" charset="0"/>
              </a:rPr>
              <a:t>más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cercano</a:t>
            </a:r>
            <a:r>
              <a:rPr lang="en-US" b="0" dirty="0">
                <a:latin typeface="Times New Roman" panose="02020603050405020304" charset="0"/>
              </a:rPr>
              <a:t> o </a:t>
            </a:r>
            <a:r>
              <a:rPr lang="en-US" b="0" dirty="0" err="1">
                <a:latin typeface="Times New Roman" panose="02020603050405020304" charset="0"/>
              </a:rPr>
              <a:t>alguien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sepas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te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pueda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ayudar</a:t>
            </a:r>
            <a:r>
              <a:rPr lang="en-US" b="0" dirty="0">
                <a:latin typeface="Times New Roman" panose="02020603050405020304" charset="0"/>
              </a:rPr>
              <a:t>, no </a:t>
            </a:r>
            <a:r>
              <a:rPr lang="en-US" b="0" dirty="0" err="1">
                <a:latin typeface="Times New Roman" panose="02020603050405020304" charset="0"/>
              </a:rPr>
              <a:t>tengas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miedo</a:t>
            </a:r>
            <a:r>
              <a:rPr lang="en-US" b="0" dirty="0">
                <a:latin typeface="Times New Roman" panose="02020603050405020304" charset="0"/>
              </a:rPr>
              <a:t>, y </a:t>
            </a:r>
            <a:r>
              <a:rPr lang="en-US" b="0" dirty="0" err="1">
                <a:latin typeface="Times New Roman" panose="02020603050405020304" charset="0"/>
              </a:rPr>
              <a:t>si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tú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eres</a:t>
            </a:r>
            <a:r>
              <a:rPr lang="en-US" b="0" dirty="0">
                <a:latin typeface="Times New Roman" panose="02020603050405020304" charset="0"/>
              </a:rPr>
              <a:t> un </a:t>
            </a:r>
            <a:r>
              <a:rPr lang="en-US" b="0" dirty="0" err="1">
                <a:latin typeface="Times New Roman" panose="02020603050405020304" charset="0"/>
              </a:rPr>
              <a:t>abusador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invito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replantearte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daño</a:t>
            </a:r>
            <a:r>
              <a:rPr lang="en-US" b="0" dirty="0">
                <a:latin typeface="Times New Roman" panose="02020603050405020304" charset="0"/>
              </a:rPr>
              <a:t> que le </a:t>
            </a:r>
            <a:r>
              <a:rPr lang="en-US" b="0" dirty="0" err="1">
                <a:latin typeface="Times New Roman" panose="02020603050405020304" charset="0"/>
              </a:rPr>
              <a:t>estás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causando</a:t>
            </a:r>
            <a:r>
              <a:rPr lang="en-US" b="0" dirty="0">
                <a:latin typeface="Times New Roman" panose="02020603050405020304" charset="0"/>
              </a:rPr>
              <a:t> a la </a:t>
            </a:r>
            <a:r>
              <a:rPr lang="en-US" b="0" dirty="0" err="1">
                <a:latin typeface="Times New Roman" panose="02020603050405020304" charset="0"/>
              </a:rPr>
              <a:t>otra</a:t>
            </a:r>
            <a:r>
              <a:rPr lang="en-US" b="0" dirty="0">
                <a:latin typeface="Times New Roman" panose="02020603050405020304" charset="0"/>
              </a:rPr>
              <a:t> persona.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Fuentes de </a:t>
            </a:r>
            <a:r>
              <a:rPr lang="en-US" b="0" dirty="0" err="1">
                <a:latin typeface="Times New Roman" panose="02020603050405020304" charset="0"/>
              </a:rPr>
              <a:t>información</a:t>
            </a:r>
            <a:r>
              <a:rPr lang="en-US" b="0" dirty="0">
                <a:latin typeface="Times New Roman" panose="02020603050405020304" charset="0"/>
              </a:rPr>
              <a:t>: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</a:rPr>
              <a:t>Unicef</a:t>
            </a:r>
            <a:r>
              <a:rPr lang="en-US" b="0" dirty="0">
                <a:latin typeface="Times New Roman" panose="02020603050405020304" charset="0"/>
              </a:rPr>
              <a:t> UY / </a:t>
            </a:r>
            <a:r>
              <a:rPr lang="en-US" b="0" dirty="0" err="1">
                <a:latin typeface="Times New Roman" panose="02020603050405020304" charset="0"/>
              </a:rPr>
              <a:t>psicóloga</a:t>
            </a:r>
            <a:r>
              <a:rPr lang="en-US" b="0" dirty="0">
                <a:latin typeface="Times New Roman" panose="02020603050405020304" charset="0"/>
              </a:rPr>
              <a:t> Silvana </a:t>
            </a:r>
            <a:r>
              <a:rPr lang="en-US" b="0" dirty="0" err="1">
                <a:latin typeface="Times New Roman" panose="02020603050405020304" charset="0"/>
              </a:rPr>
              <a:t>Giachero</a:t>
            </a:r>
            <a:r>
              <a:rPr lang="en-US" b="0" dirty="0">
                <a:latin typeface="Times New Roman" panose="02020603050405020304" charset="0"/>
              </a:rPr>
              <a:t> / </a:t>
            </a:r>
            <a:r>
              <a:rPr lang="en-US" b="0" dirty="0" err="1">
                <a:latin typeface="Times New Roman" panose="02020603050405020304" charset="0"/>
              </a:rPr>
              <a:t>Disputada</a:t>
            </a:r>
            <a:r>
              <a:rPr lang="en-US" b="0" dirty="0">
                <a:latin typeface="Times New Roman" panose="02020603050405020304" charset="0"/>
              </a:rPr>
              <a:t> Lourdes </a:t>
            </a:r>
            <a:r>
              <a:rPr lang="en-US" b="0" dirty="0" err="1">
                <a:latin typeface="Times New Roman" panose="02020603050405020304" charset="0"/>
              </a:rPr>
              <a:t>Rapalin</a:t>
            </a:r>
            <a:r>
              <a:rPr lang="en-US" b="0" dirty="0">
                <a:latin typeface="Times New Roman" panose="02020603050405020304" charset="0"/>
              </a:rPr>
              <a:t> / </a:t>
            </a:r>
            <a:r>
              <a:rPr lang="en-US" b="0" dirty="0" err="1">
                <a:latin typeface="Times New Roman" panose="02020603050405020304" charset="0"/>
              </a:rPr>
              <a:t>asesora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seguridad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diplomada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Bullying y </a:t>
            </a:r>
            <a:r>
              <a:rPr lang="en-US" b="0" dirty="0" err="1">
                <a:latin typeface="Times New Roman" panose="02020603050405020304" charset="0"/>
              </a:rPr>
              <a:t>seguridad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internet Elizabeth Trindade </a:t>
            </a:r>
            <a:endParaRPr lang="es-E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948849" y="949325"/>
            <a:ext cx="7235190" cy="563231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DAMIÁN</a:t>
            </a:r>
            <a:endParaRPr lang="en-US" b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s-ES" altLang="en-US" b="1" dirty="0">
                <a:latin typeface="Times New Roman" panose="02020603050405020304" charset="0"/>
                <a:cs typeface="Calibri" panose="020F0502020204030204" charset="0"/>
              </a:rPr>
              <a:t>  </a:t>
            </a:r>
            <a:endParaRPr lang="es-ES" altLang="en-US" b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r"/>
            <a:r>
              <a:rPr lang="es-ES" altLang="en-US" i="1" dirty="0">
                <a:latin typeface="Times New Roman" panose="02020603050405020304" charset="0"/>
                <a:cs typeface="Calibri" panose="020F0502020204030204" charset="0"/>
              </a:rPr>
              <a:t>Afrodita</a:t>
            </a:r>
            <a:endParaRPr lang="es-ES" altLang="en-US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r"/>
            <a:endParaRPr lang="en-US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Siempre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no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asustaba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muerte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llegaba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día y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posaba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frente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aceptaría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sin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hasta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llegó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Pero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lo que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paralizó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aceleró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corazón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hasta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punto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tendría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ataque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vino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Sabía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llegaría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momento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Pero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jamás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llegaría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tan pronto,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jamás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volverías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alguien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tan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esencial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Y lo supe, lo supe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mientras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sostenía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cuerpo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carente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brazos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mientras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lloraba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suplicaba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despertarás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,que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abrieras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bonitos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ojos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cafés, lo supe,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mientras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imploraba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perdón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susurraba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esperanza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reaccionaras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Supe que ese día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habías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llevado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gran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mi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contigo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supe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aunque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pudiera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remplazarte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ninguno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igual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llegado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tarde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mi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querido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Damián.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endParaRPr lang="es-E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3"/>
          <p:cNvSpPr txBox="1"/>
          <p:nvPr/>
        </p:nvSpPr>
        <p:spPr>
          <a:xfrm>
            <a:off x="903129" y="803593"/>
            <a:ext cx="7326630" cy="97866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s-ES" altLang="en-US" b="1" dirty="0">
                <a:latin typeface="Times New Roman" panose="02020603050405020304" charset="0"/>
                <a:cs typeface="Calibri" panose="020F0502020204030204" charset="0"/>
              </a:rPr>
              <a:t>                                           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DEPRESIÓN</a:t>
            </a:r>
            <a:endParaRPr lang="en-US" b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s-ES" altLang="en-US" b="0" dirty="0">
                <a:latin typeface="Times New Roman" panose="02020603050405020304" charset="0"/>
                <a:cs typeface="Calibri" panose="020F0502020204030204" charset="0"/>
              </a:rPr>
              <a:t>                                                                </a:t>
            </a:r>
            <a:r>
              <a:rPr lang="es-ES" alt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Julieta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Dávila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 Joaquín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Luise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 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depresión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Trastorno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mental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caracteriza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bajo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ánimo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tristeza,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sentimientos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soledad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desinterés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actividades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varias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mayor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agotamiento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mental.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gran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medida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Depresión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desencadenada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noticias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alto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impacto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psicológico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sentimental o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salud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también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desencadenado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experiencias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traumáticas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cercanas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muerte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peligros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varios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aunque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también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causa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clara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desencadenada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crianza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persona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entorno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creció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Personalmente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conviviendo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persona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sufre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dicha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enfermedad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observo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sus días buenos y sus días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hecho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vuelve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persona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callada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triste,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llora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duerme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mucho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desinteresa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entre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afecta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mala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manera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persona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pasar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mucho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no es algo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agradable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través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estudios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realizado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profesionales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saber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existen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380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millones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personas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trastorno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(se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prevé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para 2030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enfermedad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pandémica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);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habrían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dicho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preocupación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fundamental era que las personas que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sufren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logran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acceder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tratamiento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necesario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Además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recordó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Uruguay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suicidas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continente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adolescentes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encabezan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lista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recomienda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amigo/a o familiar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sufre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patología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Una de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afecta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las personas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depresión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hecho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sienten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no son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tomadas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serio; es la forma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tomamos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indicios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actuamos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situaciones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reaccionamos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ante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situaciones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desahogo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amigo o familiar,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algunos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casos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desinformación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desinterés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actuar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manera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inadecuada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generarse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sentimiento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negación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ante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conversación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o ante un mal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entendimiento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s-E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880269" y="594043"/>
            <a:ext cx="7372350" cy="784830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Por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debería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mayor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información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atención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enfermedad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detonantes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consecuencias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también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mejorar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comprensión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las personas,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pasar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situación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conlleva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desgaste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psicológico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físico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incide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directamente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actitud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quienes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afectados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cuenta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mayor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tolerancia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ante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diferentes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situaciones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estrés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ansiedad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tristeza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miedo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cuenta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señales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Prestar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atención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persona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aislada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 mayor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tiempo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triste,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aunque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también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quienes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muestren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felices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buscar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signos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ayuda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atentos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comentarios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broma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referidos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muerte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autolesiones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un gran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número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personas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depresivas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afirma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haberse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autolesionado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alguna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Referencias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: https://www.cun.es/enfermedades-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tratamientos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/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enfermedades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/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depresion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#:~:text=La%20depresi%C3%B3n%20es%20un%20trasto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rno,de%20actividad%20y%20del%20pensamiento.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https://www.elpais.com.uy/vida-actual/depresion-suicidio-temas-hay-hablar.html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s-E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1017429" y="664845"/>
            <a:ext cx="7098030" cy="67403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b="1" dirty="0">
                <a:solidFill>
                  <a:srgbClr val="222222"/>
                </a:solidFill>
                <a:latin typeface="Times New Roman" panose="02020603050405020304" charset="0"/>
              </a:rPr>
              <a:t>EFÍMERO</a:t>
            </a:r>
            <a:endParaRPr lang="en-US" b="1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1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r"/>
            <a:r>
              <a:rPr lang="en-US" b="0" i="1" dirty="0">
                <a:solidFill>
                  <a:srgbClr val="222222"/>
                </a:solidFill>
                <a:latin typeface="Times New Roman" panose="02020603050405020304" charset="0"/>
              </a:rPr>
              <a:t>Axel Franco</a:t>
            </a:r>
            <a:endParaRPr lang="en-US" b="0" i="1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Lo que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vivimos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fue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algo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efímero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dejó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una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marca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permanente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, 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así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como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esa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bala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veloz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que causa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una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herida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irreparable,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quiero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sentir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convicción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de que no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formas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parte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del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presente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,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y que al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ver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ese banco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la plaza mis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ojos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ya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no se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empañen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.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Busco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hallar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paz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que me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otorgabas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formas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diferentes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, 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aunque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estas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sean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momentáneas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y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sean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las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mismas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luego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me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dañen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,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creo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que soy un alma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destinada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a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jugar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con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su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suerte,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hasta ese día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ella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disfrazada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de la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muerte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me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engañe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.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Te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sentí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lo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suficientemente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confiable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para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hablar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de mis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inseguridades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, 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sin embargo al día de hoy es algo de lo que no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puedo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estar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seguro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,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me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prometiste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tu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ayuda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para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enfrentar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mis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adversidades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,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tal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vez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distanciarte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era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parte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del plan para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hacerme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más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duro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.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Mi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corazón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solo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puede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ser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desbloqueado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con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tus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huellas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dactilares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,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sin embargo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el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paso del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tiempo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dejó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a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tus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pulgares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lisos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y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oscuros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, 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debido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a las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caricias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mi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piel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arde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lento y no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creo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que pare,</a:t>
            </a:r>
            <a:endParaRPr lang="en-US" b="0" dirty="0">
              <a:solidFill>
                <a:srgbClr val="222222"/>
              </a:solidFill>
              <a:latin typeface="Times New Roman" panose="02020603050405020304" charset="0"/>
            </a:endParaRPr>
          </a:p>
          <a:p>
            <a:pPr indent="0" algn="ctr"/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como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si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mi interior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existiera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un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infierno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222222"/>
                </a:solidFill>
                <a:latin typeface="Times New Roman" panose="02020603050405020304" charset="0"/>
              </a:rPr>
              <a:t>quema</a:t>
            </a:r>
            <a:r>
              <a:rPr lang="en-US" b="0" dirty="0">
                <a:solidFill>
                  <a:srgbClr val="222222"/>
                </a:solidFill>
                <a:latin typeface="Times New Roman" panose="02020603050405020304" charset="0"/>
              </a:rPr>
              <a:t> lo que no es puro.</a:t>
            </a:r>
            <a:endParaRPr lang="es-ES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4"/>
          <p:cNvSpPr txBox="1"/>
          <p:nvPr/>
        </p:nvSpPr>
        <p:spPr>
          <a:xfrm>
            <a:off x="903288" y="642005"/>
            <a:ext cx="7326312" cy="111715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s-ES" altLang="en-US" b="1" dirty="0">
                <a:latin typeface="Times New Roman" panose="02020603050405020304" charset="0"/>
                <a:cs typeface="Bree Serif" charset="0"/>
              </a:rPr>
              <a:t>                                        </a:t>
            </a:r>
            <a:r>
              <a:rPr lang="en-US" b="1" dirty="0">
                <a:latin typeface="Times New Roman" panose="02020603050405020304" charset="0"/>
                <a:cs typeface="Bree Serif" charset="0"/>
              </a:rPr>
              <a:t>El Sistema </a:t>
            </a:r>
            <a:r>
              <a:rPr lang="en-US" b="1" dirty="0" err="1">
                <a:latin typeface="Times New Roman" panose="02020603050405020304" charset="0"/>
                <a:cs typeface="Bree Serif" charset="0"/>
              </a:rPr>
              <a:t>Educativo</a:t>
            </a:r>
            <a:r>
              <a:rPr lang="en-US" b="1" dirty="0">
                <a:latin typeface="Times New Roman" panose="02020603050405020304" charset="0"/>
                <a:cs typeface="Bree Serif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Bree Serif" charset="0"/>
              </a:rPr>
              <a:t>en</a:t>
            </a:r>
            <a:r>
              <a:rPr lang="en-US" b="1" dirty="0">
                <a:latin typeface="Times New Roman" panose="02020603050405020304" charset="0"/>
                <a:cs typeface="Bree Serif" charset="0"/>
              </a:rPr>
              <a:t> Crisis</a:t>
            </a:r>
            <a:endParaRPr lang="en-US" b="1" dirty="0">
              <a:latin typeface="Times New Roman" panose="02020603050405020304" charset="0"/>
              <a:cs typeface="Bree Serif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  <a:cs typeface="Bree Serif" charset="0"/>
              </a:rPr>
              <a:t> </a:t>
            </a:r>
            <a:endParaRPr lang="en-US" b="1" dirty="0">
              <a:latin typeface="Times New Roman" panose="02020603050405020304" charset="0"/>
              <a:cs typeface="Bree Serif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  <a:cs typeface="Bree Serif" charset="0"/>
              </a:rPr>
              <a:t>                   </a:t>
            </a:r>
            <a:r>
              <a:rPr lang="es-ES" altLang="en-US" b="1" dirty="0">
                <a:latin typeface="Times New Roman" panose="02020603050405020304" charset="0"/>
                <a:cs typeface="Bree Serif" charset="0"/>
              </a:rPr>
              <a:t>                                         </a:t>
            </a:r>
            <a:r>
              <a:rPr lang="en-US" b="1" dirty="0">
                <a:latin typeface="Times New Roman" panose="02020603050405020304" charset="0"/>
                <a:cs typeface="Bree Serif" charset="0"/>
              </a:rPr>
              <a:t>   </a:t>
            </a:r>
            <a:r>
              <a:rPr lang="en-US" i="1" dirty="0">
                <a:latin typeface="Times New Roman" panose="02020603050405020304" charset="0"/>
                <a:cs typeface="Bree Serif" charset="0"/>
              </a:rPr>
              <a:t>Valentín </a:t>
            </a:r>
            <a:r>
              <a:rPr lang="en-US" i="1" dirty="0" err="1">
                <a:latin typeface="Times New Roman" panose="02020603050405020304" charset="0"/>
                <a:cs typeface="Bree Serif" charset="0"/>
              </a:rPr>
              <a:t>Albornoz</a:t>
            </a:r>
            <a:r>
              <a:rPr lang="en-US" i="1" dirty="0">
                <a:latin typeface="Times New Roman" panose="02020603050405020304" charset="0"/>
                <a:cs typeface="Bree Serif" charset="0"/>
              </a:rPr>
              <a:t> y Santiago Ibarr</a:t>
            </a:r>
            <a:r>
              <a:rPr lang="en-US" b="1" i="1" dirty="0">
                <a:latin typeface="Times New Roman" panose="02020603050405020304" charset="0"/>
                <a:cs typeface="Bree Serif" charset="0"/>
              </a:rPr>
              <a:t>a</a:t>
            </a:r>
            <a:endParaRPr lang="en-US" b="0" i="1" dirty="0">
              <a:latin typeface="Times New Roman" panose="02020603050405020304" charset="0"/>
              <a:cs typeface="Bree Serif" charset="0"/>
            </a:endParaRPr>
          </a:p>
          <a:p>
            <a:pPr indent="0" algn="just"/>
            <a:r>
              <a:rPr lang="en-US" b="0" i="1" dirty="0">
                <a:latin typeface="Times New Roman" panose="02020603050405020304" charset="0"/>
                <a:cs typeface="Bree Serif" charset="0"/>
              </a:rPr>
              <a:t> 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presente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trabajo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fin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identificar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presentar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grandes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baches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carretera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sistema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educativo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sabiendo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de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arreglarse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deparará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futuro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ignorancia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ingenuidad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llevará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nuestra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población a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pozo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sin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fondo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 Como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José  Pedro Varela: 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”La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ilustración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del pueblo es 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locomotora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progreso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”,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dicha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locomotora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rompe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pueblo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perece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aquí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donde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entender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será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cuestión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tiempo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pueblo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sufra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consecuencias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brutal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ignorancia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 no obstante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cierto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solucionar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de vital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necesidad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identificarlo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enfermedad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que hay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depurar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presente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trabajo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centrará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fallidas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explicando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falencias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posibles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soluciones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endParaRPr lang="en-US" b="0" u="sng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u="sng" dirty="0" err="1">
                <a:latin typeface="Times New Roman" panose="02020603050405020304" charset="0"/>
                <a:cs typeface="Calibri" panose="020F0502020204030204" charset="0"/>
              </a:rPr>
              <a:t>Adoctrinamiento</a:t>
            </a:r>
            <a:endParaRPr lang="en-US" b="0" u="sng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endParaRPr lang="en-US" b="0" u="sng" dirty="0">
              <a:latin typeface="Times New Roman" panose="02020603050405020304" charset="0"/>
              <a:cs typeface="Calibri" panose="020F0502020204030204" charset="0"/>
            </a:endParaRPr>
          </a:p>
          <a:p>
            <a:pPr algn="just"/>
            <a:r>
              <a:rPr lang="en-US" b="0" u="sng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Entendiendo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adoctrinamiento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inculcar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creencias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ideas,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sabiendo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presente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trabajo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será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visualizado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profesores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estudiantes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podrán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responder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rápidamente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siguiente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interrogante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: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alguna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has visto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institución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carteles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textos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frases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alegorías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sobre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feminismo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anti-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racismo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igualdad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económica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opresión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sistema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etc.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usted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estudie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trabaje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Noruega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respuesta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será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entre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evidencia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infectada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inclinación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política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irrelevante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análisis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igual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manera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contamina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llevándola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adoctrinamiento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tanto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usted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pasea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pasillos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universidad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interroga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estudiantes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sobre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postura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ideológica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mayoría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responda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evidencia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podremos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múltiples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movimientos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políticos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“Jornadas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Estudios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Feministas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”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adoctrinamiento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sobre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ideología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género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, etc.. Si bien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problemática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conocida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dada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ínfima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revela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raíz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adoctrinamiento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político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(sea de lo que sea) se mete con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democracia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contaminando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democrática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algunos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tacharon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afirmación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alarmistas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cierto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personas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universidades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liceos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institutos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entre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eventualmente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votarán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entendiendo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adoctrinamiento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exitoso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labor,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elecciones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verán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contaminadas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víctimas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adoctrinamiento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</p:txBody>
      </p:sp>
      <p:sp>
        <p:nvSpPr>
          <p:cNvPr id="6" name="Cuadro de texto 5"/>
          <p:cNvSpPr txBox="1"/>
          <p:nvPr/>
        </p:nvSpPr>
        <p:spPr>
          <a:xfrm>
            <a:off x="3129915" y="196850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1086168" y="749617"/>
            <a:ext cx="6960552" cy="92332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u="sng" dirty="0">
                <a:latin typeface="Times New Roman" panose="02020603050405020304" charset="0"/>
                <a:cs typeface="Calibri" panose="020F0502020204030204" charset="0"/>
              </a:rPr>
              <a:t>Sistema </a:t>
            </a:r>
            <a:r>
              <a:rPr lang="en-US" b="0" u="sng" dirty="0" err="1">
                <a:latin typeface="Times New Roman" panose="02020603050405020304" charset="0"/>
                <a:cs typeface="Calibri" panose="020F0502020204030204" charset="0"/>
              </a:rPr>
              <a:t>evaluativo</a:t>
            </a:r>
            <a:r>
              <a:rPr lang="en-US" b="0" u="sng" dirty="0">
                <a:latin typeface="Times New Roman" panose="02020603050405020304" charset="0"/>
                <a:cs typeface="Calibri" panose="020F0502020204030204" charset="0"/>
              </a:rPr>
              <a:t>:</a:t>
            </a:r>
            <a:endParaRPr lang="en-US" b="0" u="sng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u="sng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Observando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datos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Pisa de Uruguay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apreciar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comenzó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mejores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resultados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región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luego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descenso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estrepitoso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asignatura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matemática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reflejo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  Si bien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desastroso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mediocre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horroroso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descenso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Uruguay es multicausal,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nosotros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consideramos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foco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cuestión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sistema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evaluativo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(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modificado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reforma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de Germán Rama).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evaluación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forma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primigenia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no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ese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proceso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uno se pone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prueba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verificar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éxito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aprendizaje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de no ser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revelará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debemos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proceso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nuevamente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sistema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educativo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verdugo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objetivamente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juzga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estudiante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determinando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listo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siguiente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nivel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requiere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rehacer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asimiló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curso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dado (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repetir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).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Si bien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podríamos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explayarnos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explicando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motivos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geopolíticos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reforma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popularmente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conocida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Rama,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que  Uruguay,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desesperación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aumentar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artificial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falsamente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números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aprobación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cursos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eliminó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sistema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exámenes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obligatorios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dejando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debería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ser la labor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evaluación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disposición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educador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que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equivocación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determina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estudiante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necesita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examen o solo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pasar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curso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entregando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trozo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papel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mache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pensar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profesores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tendrán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juicio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perfecto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frente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estudiantes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regalaran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cursos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caramelos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un flagrante error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evidenciado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práctica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teoría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: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alumnos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4to.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liceo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saben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tablas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alumnos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encuentran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totalmente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alienados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conocimientos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básicos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hicieron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humanidad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ultimadamente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también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deberían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enriquecer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cerebro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futuro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poco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serán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conductores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fracaso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éxito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ante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único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éxito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sistema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educativo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inculcar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estudiantes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pensamiento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político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obsoleto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fracasado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solo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destruye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naciones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cerebros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futuro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dominan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s-ES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1240949" y="822960"/>
            <a:ext cx="6650990" cy="701730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u="sng" dirty="0">
                <a:latin typeface="Times New Roman" panose="02020603050405020304" charset="0"/>
                <a:cs typeface="Calibri" panose="020F0502020204030204" charset="0"/>
              </a:rPr>
              <a:t>¿Muerte de la </a:t>
            </a:r>
            <a:r>
              <a:rPr lang="en-US" b="0" u="sng" dirty="0" err="1">
                <a:latin typeface="Times New Roman" panose="02020603050405020304" charset="0"/>
                <a:cs typeface="Calibri" panose="020F0502020204030204" charset="0"/>
              </a:rPr>
              <a:t>vocación</a:t>
            </a:r>
            <a:r>
              <a:rPr lang="en-US" b="0" u="sng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u="sng" dirty="0" err="1">
                <a:latin typeface="Times New Roman" panose="02020603050405020304" charset="0"/>
                <a:cs typeface="Calibri" panose="020F0502020204030204" charset="0"/>
              </a:rPr>
              <a:t>docente</a:t>
            </a:r>
            <a:r>
              <a:rPr lang="en-US" b="0" u="sng" dirty="0">
                <a:latin typeface="Times New Roman" panose="02020603050405020304" charset="0"/>
                <a:cs typeface="Calibri" panose="020F0502020204030204" charset="0"/>
              </a:rPr>
              <a:t>?</a:t>
            </a:r>
            <a:endParaRPr lang="en-US" b="0" u="sng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u="sng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falta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ser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genio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entender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trabajo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de dos (o de a uno dado 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labor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receptividad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)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entonces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alguien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educador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pierde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afán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cierto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bastantes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profesores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desmotivación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choque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realidad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triste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perdieron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(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alguna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tuvieron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)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enseñanza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algo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incluso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conocimiento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se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pretende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enseñar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alumno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estudiante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entienda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interese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infinito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matemáticas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profesor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interesa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transmitir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colosal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historia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necesaria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saberla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solo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entender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mejor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profesor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interesa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curiosidad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científica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conocer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avances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física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química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tantas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hicieron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grande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hombre y que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adolescente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repudia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después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ganas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enseñar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nada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enseña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nadie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No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difícil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encontrar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maestros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docentes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catedráticos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desean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70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jubilarse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escapar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infierno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metieron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ningún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estudiante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interesa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matemáticas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química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física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artes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 No obstante,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cabe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destacar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ese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pequeño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porcentaje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(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presente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)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docentes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interés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puro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rescatar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hundimiento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intelectual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s-E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3"/>
          <p:cNvSpPr txBox="1"/>
          <p:nvPr/>
        </p:nvSpPr>
        <p:spPr>
          <a:xfrm>
            <a:off x="3115871" y="406418"/>
            <a:ext cx="29033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n-US" sz="2400" b="1" i="1">
                <a:latin typeface="Times New Roman" panose="02020603050405020304" charset="0"/>
                <a:cs typeface="Times New Roman" panose="02020603050405020304" charset="0"/>
              </a:rPr>
              <a:t>SUMARIO/ ÍNDICE</a:t>
            </a:r>
            <a:endParaRPr lang="es-ES" altLang="en-US" sz="2400" b="1" i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Cuadro de texto 4">
            <a:hlinkClick r:id="rId1" action="ppaction://hlinksldjump"/>
          </p:cNvPr>
          <p:cNvSpPr txBox="1"/>
          <p:nvPr/>
        </p:nvSpPr>
        <p:spPr>
          <a:xfrm>
            <a:off x="1037741" y="1361345"/>
            <a:ext cx="6969438" cy="673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>
                <a:latin typeface="Times New Roman" panose="02020603050405020304" charset="0"/>
                <a:cs typeface="Times New Roman" panose="02020603050405020304" charset="0"/>
                <a:hlinkClick r:id="rId2" action="ppaction://hlinksldjump"/>
              </a:rPr>
              <a:t>PORTADA    </a:t>
            </a:r>
            <a:endParaRPr lang="es-ES" altLang="en-US" u="sng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>
                <a:latin typeface="Times New Roman" panose="02020603050405020304" charset="0"/>
                <a:cs typeface="Times New Roman" panose="02020603050405020304" charset="0"/>
                <a:hlinkClick r:id="rId3" action="ppaction://hlinksldjump"/>
              </a:rPr>
              <a:t>EDITORIAL    </a:t>
            </a:r>
            <a:endParaRPr lang="es-ES" altLang="en-US" u="sng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>
                <a:latin typeface="Times New Roman" panose="02020603050405020304" charset="0"/>
                <a:cs typeface="Times New Roman" panose="02020603050405020304" charset="0"/>
                <a:hlinkClick r:id="rId4" action="ppaction://hlinksldjump"/>
              </a:rPr>
              <a:t>¿Crees ser  emocionalmente estable? Si es así , vamos a averiguarlo.    </a:t>
            </a:r>
            <a:endParaRPr lang="es-ES" altLang="en-US" u="sng" dirty="0">
              <a:latin typeface="Times New Roman" panose="02020603050405020304" charset="0"/>
              <a:cs typeface="Times New Roman" panose="02020603050405020304" charset="0"/>
              <a:hlinkClick r:id="rId3" action="ppaction://hlinksldjump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>
                <a:latin typeface="Times New Roman" panose="02020603050405020304" charset="0"/>
                <a:cs typeface="Times New Roman" panose="02020603050405020304" charset="0"/>
                <a:hlinkClick r:id="rId5" action="ppaction://hlinksldjump"/>
              </a:rPr>
              <a:t>Amor    </a:t>
            </a:r>
            <a:endParaRPr lang="es-ES" altLang="en-US" u="sng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>
                <a:latin typeface="Times New Roman" panose="02020603050405020304" charset="0"/>
                <a:cs typeface="Times New Roman" panose="02020603050405020304" charset="0"/>
                <a:hlinkClick r:id="rId6" action="ppaction://hlinksldjump"/>
              </a:rPr>
              <a:t>Bola de Papel             </a:t>
            </a:r>
            <a:endParaRPr lang="es-ES" altLang="en-US" u="sng" dirty="0">
              <a:latin typeface="Times New Roman" panose="02020603050405020304" charset="0"/>
              <a:cs typeface="Times New Roman" panose="02020603050405020304" charset="0"/>
              <a:hlinkClick r:id="rId3" action="ppaction://hlinksldjump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dirty="0">
                <a:latin typeface="Times New Roman" panose="02020603050405020304" charset="0"/>
                <a:cs typeface="Times New Roman" panose="02020603050405020304" charset="0"/>
                <a:hlinkClick r:id="rId7" action="ppaction://hlinksldjump"/>
              </a:rPr>
              <a:t>No es para tanto </a:t>
            </a:r>
            <a:r>
              <a:rPr lang="es-ES" altLang="en-US" u="sng" dirty="0">
                <a:latin typeface="Times New Roman" panose="02020603050405020304" charset="0"/>
                <a:cs typeface="Times New Roman" panose="02020603050405020304" charset="0"/>
                <a:hlinkClick r:id="rId7" action="ppaction://hlinksldjump"/>
              </a:rPr>
              <a:t> </a:t>
            </a:r>
            <a:endParaRPr lang="es-ES" altLang="en-US" u="sng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>
                <a:latin typeface="Times New Roman" panose="02020603050405020304" charset="0"/>
                <a:cs typeface="Times New Roman" panose="02020603050405020304" charset="0"/>
                <a:hlinkClick r:id="rId8" action="ppaction://hlinksldjump"/>
              </a:rPr>
              <a:t>Ocupas Espacio </a:t>
            </a:r>
            <a:endParaRPr lang="es-ES" altLang="en-US" u="sng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>
                <a:latin typeface="Times New Roman" panose="02020603050405020304" charset="0"/>
                <a:cs typeface="Times New Roman" panose="02020603050405020304" charset="0"/>
                <a:hlinkClick r:id="rId9" action="ppaction://hlinksldjump"/>
              </a:rPr>
              <a:t>Ojos que sí ven , Corazón que siente</a:t>
            </a:r>
            <a:endParaRPr lang="es-ES" altLang="en-US" u="sng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>
                <a:latin typeface="Times New Roman" panose="02020603050405020304" charset="0"/>
                <a:cs typeface="Times New Roman" panose="02020603050405020304" charset="0"/>
                <a:hlinkClick r:id="rId10" action="ppaction://hlinksldjump"/>
              </a:rPr>
              <a:t>Muerte silenciosa</a:t>
            </a:r>
            <a:endParaRPr lang="es-ES" altLang="en-US" u="sng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>
                <a:latin typeface="Times New Roman" panose="02020603050405020304" charset="0"/>
                <a:cs typeface="Times New Roman" panose="02020603050405020304" charset="0"/>
                <a:hlinkClick r:id="rId11" action="ppaction://hlinksldjump"/>
              </a:rPr>
              <a:t>¿De que lado te encuentras?</a:t>
            </a:r>
            <a:endParaRPr lang="es-ES" altLang="en-US" u="sng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>
                <a:latin typeface="Times New Roman" panose="02020603050405020304" charset="0"/>
                <a:cs typeface="Calibri" panose="020F0502020204030204" charset="0"/>
                <a:sym typeface="+mn-ea"/>
                <a:hlinkClick r:id="rId12" action="ppaction://hlinksldjump"/>
              </a:rPr>
              <a:t>Depresión </a:t>
            </a:r>
            <a:endParaRPr lang="es-ES" altLang="en-US" u="sng" dirty="0">
              <a:latin typeface="Times New Roman" panose="02020603050405020304" charset="0"/>
              <a:cs typeface="Calibri" panose="020F0502020204030204" charset="0"/>
              <a:sym typeface="+mn-ea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>
                <a:latin typeface="Times New Roman" panose="02020603050405020304" charset="0"/>
                <a:cs typeface="Calibri" panose="020F0502020204030204" charset="0"/>
                <a:sym typeface="+mn-ea"/>
                <a:hlinkClick r:id="rId13" action="ppaction://hlinksldjump"/>
              </a:rPr>
              <a:t>Efímero</a:t>
            </a:r>
            <a:endParaRPr lang="es-ES" altLang="en-US" u="sng" dirty="0">
              <a:latin typeface="Times New Roman" panose="02020603050405020304" charset="0"/>
              <a:cs typeface="Calibri" panose="020F0502020204030204" charset="0"/>
              <a:sym typeface="+mn-ea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n-US" u="sng" dirty="0">
                <a:latin typeface="Times New Roman" panose="02020603050405020304" charset="0"/>
                <a:cs typeface="Bree Serif" charset="0"/>
                <a:sym typeface="+mn-ea"/>
                <a:hlinkClick r:id="rId14" action="ppaction://hlinksldjump"/>
              </a:rPr>
              <a:t>El Sistema </a:t>
            </a:r>
            <a:r>
              <a:rPr lang="en-US" u="sng" dirty="0" err="1">
                <a:latin typeface="Times New Roman" panose="02020603050405020304" charset="0"/>
                <a:cs typeface="Bree Serif" charset="0"/>
                <a:sym typeface="+mn-ea"/>
                <a:hlinkClick r:id="rId14" action="ppaction://hlinksldjump"/>
              </a:rPr>
              <a:t>Educativo</a:t>
            </a:r>
            <a:r>
              <a:rPr lang="en-US" u="sng" dirty="0">
                <a:latin typeface="Times New Roman" panose="02020603050405020304" charset="0"/>
                <a:cs typeface="Bree Serif" charset="0"/>
                <a:sym typeface="+mn-ea"/>
                <a:hlinkClick r:id="rId14" action="ppaction://hlinksldjump"/>
              </a:rPr>
              <a:t> </a:t>
            </a:r>
            <a:r>
              <a:rPr lang="en-US" u="sng" dirty="0" err="1">
                <a:latin typeface="Times New Roman" panose="02020603050405020304" charset="0"/>
                <a:cs typeface="Bree Serif" charset="0"/>
                <a:sym typeface="+mn-ea"/>
                <a:hlinkClick r:id="rId14" action="ppaction://hlinksldjump"/>
              </a:rPr>
              <a:t>en</a:t>
            </a:r>
            <a:r>
              <a:rPr lang="en-US" u="sng" dirty="0">
                <a:latin typeface="Times New Roman" panose="02020603050405020304" charset="0"/>
                <a:cs typeface="Bree Serif" charset="0"/>
                <a:sym typeface="+mn-ea"/>
                <a:hlinkClick r:id="rId14" action="ppaction://hlinksldjump"/>
              </a:rPr>
              <a:t> Crisis</a:t>
            </a:r>
            <a:endParaRPr lang="es-ES" altLang="en-US" u="sng" dirty="0">
              <a:latin typeface="Times New Roman" panose="02020603050405020304" charset="0"/>
              <a:cs typeface="Bree Serif" charset="0"/>
              <a:sym typeface="+mn-ea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n-US" u="sng" dirty="0">
                <a:latin typeface="Times New Roman" panose="02020603050405020304" charset="0"/>
                <a:cs typeface="Calibri" panose="020F0502020204030204" charset="0"/>
                <a:sym typeface="+mn-ea"/>
                <a:hlinkClick r:id="rId15" action="ppaction://hlinksldjump"/>
              </a:rPr>
              <a:t>Machismo </a:t>
            </a:r>
            <a:r>
              <a:rPr lang="en-US" u="sng" dirty="0" err="1">
                <a:latin typeface="Times New Roman" panose="02020603050405020304" charset="0"/>
                <a:cs typeface="Calibri" panose="020F0502020204030204" charset="0"/>
                <a:sym typeface="+mn-ea"/>
                <a:hlinkClick r:id="rId15" action="ppaction://hlinksldjump"/>
              </a:rPr>
              <a:t>en</a:t>
            </a:r>
            <a:r>
              <a:rPr lang="en-US" u="sng" dirty="0">
                <a:latin typeface="Times New Roman" panose="02020603050405020304" charset="0"/>
                <a:cs typeface="Calibri" panose="020F0502020204030204" charset="0"/>
                <a:sym typeface="+mn-ea"/>
                <a:hlinkClick r:id="rId15" action="ppaction://hlinksldjump"/>
              </a:rPr>
              <a:t> </a:t>
            </a:r>
            <a:r>
              <a:rPr lang="en-US" u="sng" dirty="0" err="1">
                <a:latin typeface="Times New Roman" panose="02020603050405020304" charset="0"/>
                <a:cs typeface="Calibri" panose="020F0502020204030204" charset="0"/>
                <a:sym typeface="+mn-ea"/>
                <a:hlinkClick r:id="rId15" action="ppaction://hlinksldjump"/>
              </a:rPr>
              <a:t>el</a:t>
            </a:r>
            <a:r>
              <a:rPr lang="en-US" u="sng" dirty="0">
                <a:latin typeface="Times New Roman" panose="02020603050405020304" charset="0"/>
                <a:cs typeface="Calibri" panose="020F0502020204030204" charset="0"/>
                <a:sym typeface="+mn-ea"/>
                <a:hlinkClick r:id="rId15" action="ppaction://hlinksldjump"/>
              </a:rPr>
              <a:t> </a:t>
            </a:r>
            <a:r>
              <a:rPr lang="en-US" u="sng" dirty="0" err="1">
                <a:latin typeface="Times New Roman" panose="02020603050405020304" charset="0"/>
                <a:cs typeface="Calibri" panose="020F0502020204030204" charset="0"/>
                <a:sym typeface="+mn-ea"/>
                <a:hlinkClick r:id="rId15" action="ppaction://hlinksldjump"/>
              </a:rPr>
              <a:t>deporte</a:t>
            </a:r>
            <a:endParaRPr lang="es-ES" altLang="en-US" u="sng" dirty="0">
              <a:latin typeface="Times New Roman" panose="02020603050405020304" charset="0"/>
              <a:cs typeface="Calibri" panose="020F0502020204030204" charset="0"/>
              <a:sym typeface="+mn-ea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n-US" u="sng" dirty="0" err="1">
                <a:latin typeface="Times New Roman" panose="02020603050405020304" charset="0"/>
                <a:cs typeface="SimHei" panose="02010609060101010101" charset="-122"/>
                <a:sym typeface="+mn-ea"/>
                <a:hlinkClick r:id="rId16" action="ppaction://hlinksldjump"/>
              </a:rPr>
              <a:t>Globalización</a:t>
            </a:r>
            <a:r>
              <a:rPr lang="en-US" u="sng" dirty="0">
                <a:latin typeface="Times New Roman" panose="02020603050405020304" charset="0"/>
                <a:cs typeface="SimHei" panose="02010609060101010101" charset="-122"/>
                <a:sym typeface="+mn-ea"/>
                <a:hlinkClick r:id="rId16" action="ppaction://hlinksldjump"/>
              </a:rPr>
              <a:t>, un </a:t>
            </a:r>
            <a:r>
              <a:rPr lang="en-US" u="sng" dirty="0" err="1">
                <a:latin typeface="Times New Roman" panose="02020603050405020304" charset="0"/>
                <a:cs typeface="SimHei" panose="02010609060101010101" charset="-122"/>
                <a:sym typeface="+mn-ea"/>
                <a:hlinkClick r:id="rId16" action="ppaction://hlinksldjump"/>
              </a:rPr>
              <a:t>verdadero</a:t>
            </a:r>
            <a:r>
              <a:rPr lang="en-US" u="sng" dirty="0">
                <a:latin typeface="Times New Roman" panose="02020603050405020304" charset="0"/>
                <a:cs typeface="SimHei" panose="02010609060101010101" charset="-122"/>
                <a:sym typeface="+mn-ea"/>
                <a:hlinkClick r:id="rId16" action="ppaction://hlinksldjump"/>
              </a:rPr>
              <a:t> </a:t>
            </a:r>
            <a:r>
              <a:rPr lang="en-US" u="sng" dirty="0" err="1">
                <a:latin typeface="Times New Roman" panose="02020603050405020304" charset="0"/>
                <a:cs typeface="SimHei" panose="02010609060101010101" charset="-122"/>
                <a:sym typeface="+mn-ea"/>
                <a:hlinkClick r:id="rId16" action="ppaction://hlinksldjump"/>
              </a:rPr>
              <a:t>problema</a:t>
            </a:r>
            <a:endParaRPr lang="es-ES" altLang="en-US" u="sng" dirty="0">
              <a:latin typeface="Times New Roman" panose="02020603050405020304" charset="0"/>
              <a:cs typeface="SimHei" panose="02010609060101010101" charset="-122"/>
              <a:sym typeface="+mn-ea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n-US" u="sng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  <a:sym typeface="+mn-ea"/>
                <a:hlinkClick r:id="rId17" action="ppaction://hlinksldjump"/>
              </a:rPr>
              <a:t>L</a:t>
            </a:r>
            <a:r>
              <a:rPr lang="es-ES" altLang="en-US" u="sng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  <a:sym typeface="+mn-ea"/>
                <a:hlinkClick r:id="rId17" action="ppaction://hlinksldjump"/>
              </a:rPr>
              <a:t>a batalla del overo</a:t>
            </a:r>
            <a:endParaRPr lang="es-ES" altLang="en-US" u="sng" dirty="0">
              <a:solidFill>
                <a:srgbClr val="000000"/>
              </a:solidFill>
              <a:latin typeface="Times" charset="0"/>
              <a:cs typeface="Times New Roman" panose="02020603050405020304" charset="0"/>
              <a:sym typeface="+mn-ea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  <a:sym typeface="+mn-ea"/>
                <a:hlinkClick r:id="rId18" action="ppaction://hlinksldjump"/>
              </a:rPr>
              <a:t>Mentes En Juego</a:t>
            </a:r>
            <a:endParaRPr lang="es-ES" altLang="en-US" u="sng" dirty="0">
              <a:solidFill>
                <a:srgbClr val="000000"/>
              </a:solidFill>
              <a:latin typeface="Times" charset="0"/>
              <a:cs typeface="Times New Roman" panose="02020603050405020304" charset="0"/>
              <a:sym typeface="+mn-ea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  <a:sym typeface="+mn-ea"/>
                <a:hlinkClick r:id="rId19" action="ppaction://hlinksldjump"/>
              </a:rPr>
              <a:t>Las Inseguridades</a:t>
            </a:r>
            <a:endParaRPr lang="es-ES" altLang="en-US" u="sng" dirty="0">
              <a:solidFill>
                <a:srgbClr val="000000"/>
              </a:solidFill>
              <a:latin typeface="Times" charset="0"/>
              <a:cs typeface="Times New Roman" panose="02020603050405020304" charset="0"/>
              <a:sym typeface="+mn-ea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n-US" u="sng" dirty="0" err="1">
                <a:latin typeface="Times New Roman" panose="02020603050405020304" charset="0"/>
                <a:cs typeface="Calibri" panose="020F0502020204030204" charset="0"/>
                <a:sym typeface="+mn-ea"/>
                <a:hlinkClick r:id="rId20" action="ppaction://hlinksldjump"/>
              </a:rPr>
              <a:t>Persevera</a:t>
            </a:r>
            <a:r>
              <a:rPr lang="en-US" u="sng" dirty="0">
                <a:latin typeface="Times New Roman" panose="02020603050405020304" charset="0"/>
                <a:cs typeface="Calibri" panose="020F0502020204030204" charset="0"/>
                <a:sym typeface="+mn-ea"/>
                <a:hlinkClick r:id="rId20" action="ppaction://hlinksldjump"/>
              </a:rPr>
              <a:t> y </a:t>
            </a:r>
            <a:r>
              <a:rPr lang="en-US" u="sng" dirty="0" err="1">
                <a:latin typeface="Times New Roman" panose="02020603050405020304" charset="0"/>
                <a:cs typeface="Calibri" panose="020F0502020204030204" charset="0"/>
                <a:sym typeface="+mn-ea"/>
                <a:hlinkClick r:id="rId20" action="ppaction://hlinksldjump"/>
              </a:rPr>
              <a:t>triunfarás</a:t>
            </a:r>
            <a:endParaRPr lang="es-ES" altLang="en-US" u="sng" dirty="0">
              <a:latin typeface="Times New Roman" panose="02020603050405020304" charset="0"/>
              <a:cs typeface="Calibri" panose="020F0502020204030204" charset="0"/>
              <a:sym typeface="+mn-ea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>
                <a:latin typeface="Times New Roman" panose="02020603050405020304" charset="0"/>
                <a:cs typeface="Calibri" panose="020F0502020204030204" charset="0"/>
                <a:sym typeface="+mn-ea"/>
                <a:hlinkClick r:id="rId21" action="ppaction://hlinksldjump"/>
              </a:rPr>
              <a:t>El vegetarianismo , un estilo de vida</a:t>
            </a:r>
            <a:endParaRPr lang="es-ES" altLang="en-US" u="sng" dirty="0">
              <a:latin typeface="Times New Roman" panose="02020603050405020304" charset="0"/>
              <a:cs typeface="Calibri" panose="020F0502020204030204" charset="0"/>
              <a:sym typeface="+mn-ea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 err="1">
                <a:latin typeface="Calibri" panose="020F0502020204030204" charset="0"/>
                <a:cs typeface="Times New Roman" panose="02020603050405020304" charset="0"/>
                <a:sym typeface="+mn-ea"/>
                <a:hlinkClick r:id="rId22" action="ppaction://hlinksldjump"/>
              </a:rPr>
              <a:t>Salud¿Negocio</a:t>
            </a:r>
            <a:r>
              <a:rPr lang="es-ES" altLang="en-US" u="sng" dirty="0">
                <a:latin typeface="Calibri" panose="020F0502020204030204" charset="0"/>
                <a:cs typeface="Times New Roman" panose="02020603050405020304" charset="0"/>
                <a:sym typeface="+mn-ea"/>
                <a:hlinkClick r:id="rId22" action="ppaction://hlinksldjump"/>
              </a:rPr>
              <a:t> o Derecho?</a:t>
            </a:r>
            <a:endParaRPr lang="en-US" u="sng" dirty="0">
              <a:latin typeface="Times New Roman" panose="02020603050405020304" charset="0"/>
              <a:cs typeface="Calibri" panose="020F0502020204030204" charset="0"/>
              <a:sym typeface="+mn-ea"/>
              <a:hlinkClick r:id="rId23" action="ppaction://hlinksldjump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  <a:sym typeface="+mn-ea"/>
                <a:hlinkClick r:id="rId23" action="ppaction://hlinksldjump"/>
              </a:rPr>
              <a:t>¿Normalidad o Felicidad? </a:t>
            </a:r>
            <a:endParaRPr lang="es-ES" altLang="en-US" u="sng" dirty="0">
              <a:solidFill>
                <a:srgbClr val="000000"/>
              </a:solidFill>
              <a:latin typeface="Times New Roman" panose="02020603050405020304" charset="0"/>
              <a:cs typeface="Calibri" panose="020F0502020204030204" charset="0"/>
              <a:sym typeface="+mn-ea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>
                <a:latin typeface="Times New Roman" panose="02020603050405020304" charset="0"/>
                <a:cs typeface="Calibri" panose="020F0502020204030204" charset="0"/>
                <a:sym typeface="+mn-ea"/>
                <a:hlinkClick r:id="" action="ppaction://noaction"/>
              </a:rPr>
              <a:t> Miedo</a:t>
            </a:r>
            <a:endParaRPr lang="es-ES" altLang="en-US" u="sng" dirty="0">
              <a:latin typeface="Times New Roman" panose="02020603050405020304" charset="0"/>
              <a:cs typeface="Calibri" panose="020F0502020204030204" charset="0"/>
              <a:sym typeface="+mn-ea"/>
            </a:endParaRPr>
          </a:p>
          <a:p>
            <a:pPr marL="400050" indent="-400050">
              <a:buFont typeface="Wingdings" panose="05000000000000000000" charset="0"/>
              <a:buChar char="v"/>
            </a:pPr>
            <a:r>
              <a:rPr lang="es-ES" altLang="en-US" u="sng" dirty="0">
                <a:latin typeface="Times New Roman" panose="02020603050405020304" charset="0"/>
                <a:cs typeface="Calibri" panose="020F0502020204030204" charset="0"/>
                <a:sym typeface="+mn-ea"/>
                <a:hlinkClick r:id="rId24" action="ppaction://hlinksldjump"/>
              </a:rPr>
              <a:t>En las Sombras</a:t>
            </a:r>
            <a:r>
              <a:rPr lang="es-ES" altLang="en-US" u="sng" dirty="0">
                <a:latin typeface="Times New Roman" panose="02020603050405020304" charset="0"/>
                <a:cs typeface="Calibri" panose="020F0502020204030204" charset="0"/>
                <a:sym typeface="+mn-ea"/>
              </a:rPr>
              <a:t> </a:t>
            </a:r>
            <a:endParaRPr lang="es-ES" altLang="en-US" u="sng" dirty="0">
              <a:latin typeface="Times New Roman" panose="020206030504050203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1086009" y="749617"/>
            <a:ext cx="6960870" cy="92332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u="sng" dirty="0" err="1">
                <a:latin typeface="Times New Roman" panose="02020603050405020304" charset="0"/>
                <a:cs typeface="Calibri" panose="020F0502020204030204" charset="0"/>
              </a:rPr>
              <a:t>Robotización</a:t>
            </a:r>
            <a:r>
              <a:rPr lang="en-US" b="0" u="sng" dirty="0">
                <a:latin typeface="Times New Roman" panose="02020603050405020304" charset="0"/>
                <a:cs typeface="Calibri" panose="020F0502020204030204" charset="0"/>
              </a:rPr>
              <a:t> del alma:</a:t>
            </a:r>
            <a:endParaRPr lang="en-US" b="0" u="sng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u="sng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Este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difícil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comprender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solucionarse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repararía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santiamén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escuelas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griegas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mayores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intelectuales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occidente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funcionaba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flujo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masa 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conocimiento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aleatoriamente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trasladaba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ambiente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estudiaba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movida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cien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cien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necesidad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intrínseca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estudiantes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aprender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hecho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aprender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llenar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néctar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sabiduría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claramente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pintura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escuela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Atenas de Rafael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Sanzio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donde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capta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clara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debe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impartir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sin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parámetro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normas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mecánicas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solo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ímpetu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aquellos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quieren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voluntariamente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espiral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conocimiento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forjó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cerebro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filosofía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ciencia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matemática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estudios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humanos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bien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podremos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entender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transversalmente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distinta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moderna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mucho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efectiva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 actual.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Contrastando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oscura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tenebrosa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realidad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vivimos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sistema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educativo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actual,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lejos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ese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concepto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griego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funciona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máquina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mutila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alumno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pone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bloque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información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cierto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nada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servirá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y solo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quedará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cerebro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destruido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sistema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sentando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persona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incómoda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tabla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madera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cielo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obligándoles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mecanizar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bloque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información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expulsarlo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papel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verificar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robotización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exitosa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máquina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sin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cerebro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pensamiento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crítico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seguirá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camino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predeterminado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acabará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dándose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cuenta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grave error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90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años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postrado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decir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”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destruyeron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”.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Los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lectores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inteligentes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estarán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pensando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hipócritas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dado 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sistema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evaluación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funcional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robotización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hablamos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y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cierto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sistema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evaluativo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responsable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mecanización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enseñanza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s-ES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955834" y="722630"/>
            <a:ext cx="7221220" cy="646330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u="sng" dirty="0" err="1">
                <a:latin typeface="Times New Roman" panose="02020603050405020304" charset="0"/>
                <a:cs typeface="Calibri" panose="020F0502020204030204" charset="0"/>
              </a:rPr>
              <a:t>Estudiantes</a:t>
            </a:r>
            <a:r>
              <a:rPr lang="en-US" b="0" u="sng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u="sng" dirty="0" err="1">
                <a:latin typeface="Times New Roman" panose="02020603050405020304" charset="0"/>
                <a:cs typeface="Calibri" panose="020F0502020204030204" charset="0"/>
              </a:rPr>
              <a:t>Vacuos</a:t>
            </a:r>
            <a:endParaRPr lang="en-US" b="0" u="sng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u="sng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última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tópica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hablaremos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relevante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profesores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dentro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espectro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alumnos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institución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existe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gran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se les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llamar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estudiantes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vacuos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solo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existen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ocupar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espacio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tiempo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personas que,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razones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luego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ahondar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tendrán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capacidad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experimentar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proceso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aprendizaje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igual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manera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allí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y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aquí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donde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da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conflicto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entre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aquel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quiere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quiere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recibir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imposible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lógico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bien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aquel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pretende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recibir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mayor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sistema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educativo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permita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personas (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muchas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veces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forma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obligada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) acceder a ese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lugar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donde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luego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quieren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origen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institución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grande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colosal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relevante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sociedad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lo largo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continentes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culturas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que no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sistema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educativo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mucho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Estado,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reglamenta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ultimadamente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forja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individuos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que no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familia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encarga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mayoritariamente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psique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carácter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las ideas y la forma de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individuo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también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familia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responsable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individuos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receptivos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entre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tantas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formal;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labor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institución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fracasa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algunos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casos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resumido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educación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podrá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arreglar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forma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excede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responsabilidad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s-E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901859" y="780504"/>
            <a:ext cx="7329170" cy="1061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s-ES" altLang="en-US" b="1" dirty="0">
                <a:latin typeface="Times New Roman" panose="02020603050405020304" charset="0"/>
                <a:cs typeface="Calibri" panose="020F0502020204030204" charset="0"/>
              </a:rPr>
              <a:t>                                           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Machismo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deporte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s-ES" altLang="en-US" b="0" dirty="0">
                <a:latin typeface="Times New Roman" panose="02020603050405020304" charset="0"/>
                <a:cs typeface="Calibri" panose="020F0502020204030204" charset="0"/>
              </a:rPr>
              <a:t>                                               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Milagros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Casarino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Uno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grandes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conflictos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sociedad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siglo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XXI es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falta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consideración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(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englobar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solo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término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) para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sexo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femenino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ámbito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deportivo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y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llama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atención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viene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año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776 A.C.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antigua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Grecia con lo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invención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desigualdad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discriminación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mujer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evidentes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diferencia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hay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sueldos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falta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recursos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premios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patrocinadores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visibilidad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medios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comunicación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cosificación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figura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mujer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deportista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Les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propuesta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: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10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segundos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pensar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5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nombres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deportistas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masculinos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actualidad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fácil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no?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ningún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problemática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hecho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antes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siquiera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pensar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vino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nombre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Lionel Messi o Ronaldo.                                                                                                                                   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Ahora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darle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vuelta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10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segundos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pensar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5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nombres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deportistas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mujeres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actualidad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Cambia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situación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Quizá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forzando un poco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nuestras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neuronas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ocurre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nombre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Serena Williams, y…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pocas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oportunidades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femeninas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hay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ámbito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deportivo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tomémoslo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fueran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pasos: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1. 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La Casa: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niño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cumple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5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años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(o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incluso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antes) surge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urgencia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casa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mandarlo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practicar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algún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Futbol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Basquet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etc.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cambio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niña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mejor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no,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algo que sea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femenino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algo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Danza,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apropiado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futura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Dama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Supongamos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padres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deconstruidos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suerte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piensan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paso 1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Superado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1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2. 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Los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prejuicios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sociedad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: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"A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jugar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es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hombres".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"No,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aquí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hay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equipo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femenino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".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"Ah,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¿las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mujeres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juegan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?".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"¡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van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cobrar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generan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!"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Bien,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escuchando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comentarios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igual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vencida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paso 2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Superado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s-ES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994569" y="819468"/>
            <a:ext cx="7143750" cy="70161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28600" indent="-22860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3. 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El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reconocimiento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: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llegamos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paso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difícil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lograr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nombre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mundo</a:t>
            </a:r>
            <a:endParaRPr lang="en-US" b="0" dirty="0" err="1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dentro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practicas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pasar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Es tan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complicado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lograr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motivo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ejercicio</a:t>
            </a:r>
            <a:endParaRPr lang="en-US" b="0" dirty="0" err="1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anterior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pudiste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decir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5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mujeres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deportistas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aquí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influye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discriminación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género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femenino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falta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presupuesto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visibilidad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espacios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entre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sumados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prejuicio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hay de que “las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mujeres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saben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”.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permitir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pleno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siglo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XXI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mujeres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tengan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espacio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real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ámbito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deportivo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practicándolo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comentándolo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¿A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cuántas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periodistas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deportivas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les da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lugar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demuestren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sus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conocimientos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 ¿A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cuántas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las que hay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serio lo que dice y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mientras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escucha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fondo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“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saber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fútbol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endParaRPr lang="en-US" b="0" dirty="0" err="1">
              <a:latin typeface="Times New Roman" panose="02020603050405020304" charset="0"/>
              <a:cs typeface="Calibri" panose="020F0502020204030204" charset="0"/>
            </a:endParaRPr>
          </a:p>
          <a:p>
            <a:pPr marL="228600" indent="-22860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mujer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”?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permitir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mujeres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sexualizadas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son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Voley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Handball,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enfoque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centrado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vestimenta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jugadoras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femeninas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Digamos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BASTA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abramos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ojos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tomemos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conciencia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776 A.C.,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entender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parece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2022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demostrado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mujeres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capacidad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hombres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cualquier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ámbito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deportivo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es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excepción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regla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s-E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 de texto 5"/>
          <p:cNvSpPr txBox="1"/>
          <p:nvPr/>
        </p:nvSpPr>
        <p:spPr>
          <a:xfrm>
            <a:off x="949008" y="812165"/>
            <a:ext cx="7234872" cy="103403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s-ES" altLang="en-US" b="1" dirty="0">
                <a:latin typeface="Times New Roman" panose="02020603050405020304" charset="0"/>
                <a:cs typeface="SimHei" panose="02010609060101010101" charset="-122"/>
              </a:rPr>
              <a:t>                               </a:t>
            </a:r>
            <a:r>
              <a:rPr lang="en-US" b="1" dirty="0" err="1">
                <a:latin typeface="Times New Roman" panose="02020603050405020304" charset="0"/>
                <a:cs typeface="SimHei" panose="02010609060101010101" charset="-122"/>
              </a:rPr>
              <a:t>Globalización</a:t>
            </a:r>
            <a:r>
              <a:rPr lang="en-US" b="1" dirty="0">
                <a:latin typeface="Times New Roman" panose="02020603050405020304" charset="0"/>
                <a:cs typeface="SimHei" panose="02010609060101010101" charset="-122"/>
              </a:rPr>
              <a:t>, un </a:t>
            </a:r>
            <a:r>
              <a:rPr lang="en-US" b="1" dirty="0" err="1">
                <a:latin typeface="Times New Roman" panose="02020603050405020304" charset="0"/>
                <a:cs typeface="SimHei" panose="02010609060101010101" charset="-122"/>
              </a:rPr>
              <a:t>verdadero</a:t>
            </a:r>
            <a:r>
              <a:rPr lang="en-US" b="1" dirty="0">
                <a:latin typeface="Times New Roman" panose="02020603050405020304" charset="0"/>
                <a:cs typeface="SimHei" panose="02010609060101010101" charset="-122"/>
              </a:rPr>
              <a:t> </a:t>
            </a:r>
            <a:r>
              <a:rPr lang="en-US" b="1" dirty="0" err="1">
                <a:latin typeface="Times New Roman" panose="02020603050405020304" charset="0"/>
                <a:cs typeface="SimHei" panose="02010609060101010101" charset="-122"/>
              </a:rPr>
              <a:t>problema</a:t>
            </a:r>
            <a:endParaRPr lang="en-US" b="0" dirty="0"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endParaRPr lang="en-US" b="0" dirty="0"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 algn="just"/>
            <a:r>
              <a:rPr lang="es-ES" altLang="en-US" b="0" dirty="0">
                <a:latin typeface="Times New Roman" panose="02020603050405020304" charset="0"/>
                <a:ea typeface="SimSun" panose="02010600030101010101" pitchFamily="2" charset="-122"/>
              </a:rPr>
              <a:t>                                                                                   </a:t>
            </a:r>
            <a:r>
              <a:rPr lang="en-US" b="0" i="1" dirty="0">
                <a:latin typeface="Times New Roman" panose="02020603050405020304" charset="0"/>
                <a:ea typeface="SimSun" panose="02010600030101010101" pitchFamily="2" charset="-122"/>
              </a:rPr>
              <a:t>Camila </a:t>
            </a:r>
            <a:r>
              <a:rPr lang="en-US" b="0" i="1" dirty="0" err="1">
                <a:latin typeface="Times New Roman" panose="02020603050405020304" charset="0"/>
                <a:ea typeface="SimSun" panose="02010600030101010101" pitchFamily="2" charset="-122"/>
              </a:rPr>
              <a:t>Altallete</a:t>
            </a:r>
            <a:endParaRPr lang="en-US" b="0" i="1" dirty="0"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endParaRPr lang="en-US" b="0" dirty="0"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     La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globalización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por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definición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es un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proceso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relación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intercambio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entre las personas, las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empresas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y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los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gobiernos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diferentes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países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. Un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proceso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que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intervienen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 forma principal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comercio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las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inversiones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y las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relaciones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internacionales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así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como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también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los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transportes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y las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nuevas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tecnologías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como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por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ejemplo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la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empresa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Tesla.</a:t>
            </a:r>
            <a:endParaRPr lang="en-US" b="0" dirty="0"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Para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algunas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personas la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globalización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está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bien,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ya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que es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más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fácil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manejarse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con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sistemas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universales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por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ejemplo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U$D,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inglés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las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diferentes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modas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las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empresas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Trasnacionales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etc..</a:t>
            </a:r>
            <a:endParaRPr lang="en-US" b="0" dirty="0">
              <a:latin typeface="Times New Roman" panose="02020603050405020304" charset="0"/>
              <a:ea typeface="SimSun" panose="02010600030101010101" pitchFamily="2" charset="-122"/>
            </a:endParaRPr>
          </a:p>
          <a:p>
            <a:pPr algn="just"/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El mayor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problema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 las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empresas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Trasnacionales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y la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globalización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es la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explotación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niños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jóvenes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para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consumo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capitalista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países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del primer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mundo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y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países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desarrollados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de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este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tema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habla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muy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claramente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la canción “Los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Hijos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Bastardos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 la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globalización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”,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cuyo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estribillo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dice lo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siguiente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“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Con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indiferencia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los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puedes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contemplar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,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como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máquinas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robotizadas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produciendo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sin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parar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, es un claro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ejemplo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más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, de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cuál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es al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dios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que hay que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adorar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.  El fin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justificará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los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medios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, Ante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dios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dinero,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dios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dinero. No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sé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lo que es '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globalización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', no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sé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lo que son 'derechos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humanos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'. Solo soy un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eslabón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, Una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pieza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más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de un puzzle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macabro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. No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sé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lo que es '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globalización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'. No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sé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lo que son 'derechos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humanos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'. Solo soy un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eslabón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. La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ira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de </a:t>
            </a:r>
            <a:r>
              <a:rPr lang="en-US" b="0" dirty="0" err="1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tu</a:t>
            </a:r>
            <a:r>
              <a:rPr lang="en-US" b="0" dirty="0">
                <a:solidFill>
                  <a:srgbClr val="202124"/>
                </a:solidFill>
                <a:latin typeface="Times New Roman" panose="02020603050405020304" charset="0"/>
                <a:ea typeface="SimSun" panose="02010600030101010101" pitchFamily="2" charset="-122"/>
              </a:rPr>
              <a:t> Dios.”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Hagamos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énfasis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una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empresa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Trasnacional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por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ejemplo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NIKE,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todos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consumimos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sus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productos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menor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o mayor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medida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¿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pero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somos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conscientes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todo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trasfundo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que hay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detrás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cada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media,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cada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remera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cada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zapato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incluso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detrás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cada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pelota de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fútbol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? ¿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Sabemos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lo que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esconde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cada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nuevo smartphone que sale y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vamos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corriendo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comprarlo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? No, no lo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sabemos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porque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las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mismas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empresas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se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llenan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buena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publicidad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para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ocultar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todos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los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niños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congoleses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peligro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por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entrar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a minas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ilegales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busca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Coltán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para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así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poder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crear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mejores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baterías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para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los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aparatos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tecnológicos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transportables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por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ejemplo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una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laptop,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tampoco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somos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conscientes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los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niños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tailandeses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pakistaníes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sirios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que son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explotados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empresas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desde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que sale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sol hasta que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cae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la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noche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Con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salarios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tan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mínimos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que hay meses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los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que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dinero no les da para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calmar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su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hambre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.</a:t>
            </a:r>
            <a:endParaRPr lang="en-US" b="0" dirty="0">
              <a:solidFill>
                <a:srgbClr val="000000"/>
              </a:solidFill>
              <a:latin typeface="Times New Roman" panose="02020603050405020304" charset="0"/>
              <a:ea typeface="SimSun" panose="02010600030101010101" pitchFamily="2" charset="-122"/>
            </a:endParaRPr>
          </a:p>
          <a:p>
            <a:pPr algn="just"/>
            <a:endParaRPr lang="en-US" b="0" dirty="0"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 algn="just"/>
            <a:endParaRPr lang="es-ES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971709" y="721995"/>
            <a:ext cx="7189470" cy="28623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57200" algn="just"/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El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consumismo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esta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por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toda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sociedad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desde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siempre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nos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ciega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consumismo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es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una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enfermedad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todo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mundo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padece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ya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vez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comprar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lo que se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usa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propio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consumismo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nos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consume 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nosotros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, se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compra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conforme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modas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siendo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así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que se genera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triple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desastres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medioambientales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ea typeface="SimSun" panose="02010600030101010101" pitchFamily="2" charset="-122"/>
              </a:rPr>
              <a:t>.</a:t>
            </a:r>
            <a:endParaRPr lang="en-US" b="0" dirty="0"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457200" algn="just"/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El mayor error es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capitalismo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consumismo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y la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necesidad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siempre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querer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tener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lo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más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nuevo que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producen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estas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empresas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, la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solución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sería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reducir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consumo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y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gasto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innecesario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del dinero,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pero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¿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cómo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vamos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a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cambiar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el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estilo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vida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 las personas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más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ricas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del </a:t>
            </a:r>
            <a:r>
              <a:rPr lang="en-US" b="0" dirty="0" err="1">
                <a:latin typeface="Times New Roman" panose="02020603050405020304" charset="0"/>
                <a:ea typeface="SimSun" panose="02010600030101010101" pitchFamily="2" charset="-122"/>
              </a:rPr>
              <a:t>mundo</a:t>
            </a:r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?</a:t>
            </a:r>
            <a:endParaRPr lang="en-US" b="0" dirty="0"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457200" algn="just"/>
            <a:r>
              <a:rPr lang="en-US" b="0" dirty="0">
                <a:latin typeface="Times New Roman" panose="02020603050405020304" charset="0"/>
                <a:ea typeface="SimSun" panose="02010600030101010101" pitchFamily="2" charset="-122"/>
              </a:rPr>
              <a:t> </a:t>
            </a:r>
            <a:endParaRPr lang="es-ES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1086009" y="575310"/>
            <a:ext cx="6960870" cy="1061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b="1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L</a:t>
            </a:r>
            <a:r>
              <a:rPr lang="es-ES" altLang="en-US" b="1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a batalla del overo</a:t>
            </a:r>
            <a:endParaRPr lang="en-US" b="1" dirty="0">
              <a:latin typeface="Times New Roman" panose="02020603050405020304" charset="0"/>
            </a:endParaRPr>
          </a:p>
          <a:p>
            <a:pPr indent="0"/>
            <a:r>
              <a:rPr lang="en-US" b="1" dirty="0">
                <a:latin typeface="Times New Roman" panose="02020603050405020304" charset="0"/>
              </a:rPr>
              <a:t>  </a:t>
            </a:r>
            <a:endParaRPr lang="en-US" b="1" dirty="0">
              <a:latin typeface="Times New Roman" panose="02020603050405020304" charset="0"/>
            </a:endParaRPr>
          </a:p>
          <a:p>
            <a:pPr indent="0" algn="r"/>
            <a:r>
              <a:rPr lang="en-US" b="0" i="1" dirty="0">
                <a:latin typeface="Times New Roman" panose="02020603050405020304" charset="0"/>
              </a:rPr>
              <a:t>Santiago Paris</a:t>
            </a:r>
            <a:endParaRPr lang="en-US" b="0" i="1" dirty="0">
              <a:latin typeface="Times New Roman" panose="02020603050405020304" charset="0"/>
            </a:endParaRPr>
          </a:p>
          <a:p>
            <a:pPr indent="0"/>
            <a:r>
              <a:rPr lang="en-US" b="0" dirty="0">
                <a:latin typeface="Times New Roman" panose="02020603050405020304" charset="0"/>
              </a:rPr>
              <a:t> 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Pongan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todos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atención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, 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voy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a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tocar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viguela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pa que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vaya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hinchando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vela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barco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de la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inspiración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ya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esta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ocasión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les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voy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a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contar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una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riña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de la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cual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, no hay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otra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. 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Yo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tuve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un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gallo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cuida'o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orgullo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de mi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gallinero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que me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dio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fama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, dinero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y era overo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colora'o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con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él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bajé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hasta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pobla'o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de un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siro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muy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nombra'o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que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tendal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había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deja'o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temido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por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peleador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a un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racula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salidor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lo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había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toca'o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con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volteada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y a un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naranjo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copetón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lo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dejo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hecho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un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colador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a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fuerza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puñalada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.</a:t>
            </a:r>
            <a:endParaRPr lang="en-US" b="0" dirty="0">
              <a:latin typeface="Times New Roman" panose="02020603050405020304" charset="0"/>
            </a:endParaRPr>
          </a:p>
          <a:p>
            <a:pPr indent="0"/>
            <a:r>
              <a:rPr lang="en-US" b="0" dirty="0">
                <a:latin typeface="Times New Roman" panose="02020603050405020304" charset="0"/>
              </a:rPr>
              <a:t> 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Por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eso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es que algo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asuta'o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me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llegué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a la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reunión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donde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ya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estaba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que le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tocó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juez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y me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dijo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a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usted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le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toca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esta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ocasión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lo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cierto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es que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acepté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porque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no es de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gallo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entero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huir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entrevero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a mi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overito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calcé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cuidando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las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ligaduras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y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cuanto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se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toparon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giro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tiro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un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revuelo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y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ni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bien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pisó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suelo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, 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pechito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a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pecho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se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juntaron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,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un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duelo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se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trenzaron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por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ganarse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la mordida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sabiendo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su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vida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endParaRPr lang="es-ES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1223010" y="866140"/>
            <a:ext cx="6686550" cy="369331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peligraba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un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tiro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era de overo a overo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y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giró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cuerpeando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a la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embestida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,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giró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guapo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supo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ser 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parecía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un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tigre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empluma'o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arrastrándose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para no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dejarse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morder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pero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mi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buen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overo de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calidad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buscó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oportunidad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tiro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un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tiro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cuadra'o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saliendo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detrás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del ala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acertándole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una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mortal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puñalada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,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ahora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tanto mi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gallo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overo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echa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su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canto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altanero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encela'o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y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siempre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listo</a:t>
            </a:r>
            <a:endParaRPr lang="en-US" b="0" dirty="0">
              <a:solidFill>
                <a:srgbClr val="000000"/>
              </a:solidFill>
              <a:latin typeface="Times" charset="0"/>
              <a:cs typeface="Times New Roman" panose="02020603050405020304" charset="0"/>
            </a:endParaRPr>
          </a:p>
          <a:p>
            <a:pPr indent="0"/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como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diciendo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cuidadito</a:t>
            </a:r>
            <a:r>
              <a:rPr lang="en-US" b="0" dirty="0">
                <a:solidFill>
                  <a:srgbClr val="000000"/>
                </a:solidFill>
                <a:latin typeface="Times" charset="0"/>
                <a:cs typeface="Times New Roman" panose="02020603050405020304" charset="0"/>
              </a:rPr>
              <a:t>.</a:t>
            </a:r>
            <a:endParaRPr lang="es-ES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948849" y="791210"/>
            <a:ext cx="7235190" cy="9509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s-ES" altLang="en-US" b="1" dirty="0">
                <a:latin typeface="Times New Roman" panose="02020603050405020304" charset="0"/>
              </a:rPr>
              <a:t>                                       </a:t>
            </a:r>
            <a:r>
              <a:rPr lang="en-US" b="1" dirty="0">
                <a:latin typeface="Times New Roman" panose="02020603050405020304" charset="0"/>
              </a:rPr>
              <a:t>MENTES EN JUEGO</a:t>
            </a:r>
            <a:endParaRPr lang="en-US" b="1" dirty="0">
              <a:latin typeface="Times New Roman" panose="02020603050405020304" charset="0"/>
            </a:endParaRPr>
          </a:p>
          <a:p>
            <a:pPr indent="0" algn="just"/>
            <a:r>
              <a:rPr lang="es-ES" altLang="en-US" dirty="0">
                <a:latin typeface="Times New Roman" panose="02020603050405020304" charset="0"/>
              </a:rPr>
              <a:t>                                                                                         </a:t>
            </a:r>
            <a:r>
              <a:rPr lang="es-ES" altLang="en-US" i="1" dirty="0">
                <a:latin typeface="Times New Roman" panose="02020603050405020304" charset="0"/>
              </a:rPr>
              <a:t> </a:t>
            </a:r>
            <a:r>
              <a:rPr lang="en-US" i="1" dirty="0">
                <a:latin typeface="Times New Roman" panose="02020603050405020304" charset="0"/>
              </a:rPr>
              <a:t>Delfina </a:t>
            </a:r>
            <a:r>
              <a:rPr lang="en-US" i="1" dirty="0" err="1">
                <a:latin typeface="Times New Roman" panose="02020603050405020304" charset="0"/>
              </a:rPr>
              <a:t>Luiss</a:t>
            </a:r>
            <a:r>
              <a:rPr lang="en-US" b="1" i="1" dirty="0" err="1">
                <a:latin typeface="Times New Roman" panose="02020603050405020304" charset="0"/>
              </a:rPr>
              <a:t>i</a:t>
            </a:r>
            <a:endParaRPr lang="en-US" b="1" i="1" dirty="0">
              <a:latin typeface="Times New Roman" panose="020206030504050203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</a:rPr>
              <a:t> </a:t>
            </a:r>
            <a:endParaRPr lang="en-US" b="0" dirty="0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 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psicología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es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una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rama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consiste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investigación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influencia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factores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psicológicos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conducta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un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deportista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.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psicología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deportiva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es clave para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éxitos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deportivos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ya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que al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trabajar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sobre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las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emociones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y las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propias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posibilidades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es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muy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importante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para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deportistas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competición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a la hora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su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motivación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y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creer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sí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mismos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y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lo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máximo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endParaRPr lang="en-US" b="0" dirty="0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Se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trata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explicaciones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sobre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procesos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psicológicos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particulares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caracterizan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actividad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deportiva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interacción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del hombre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situación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juego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sus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motivaciones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y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consecuencias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  <a:endParaRPr lang="en-US" b="0" dirty="0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  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Este es un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tema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muy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importante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siempre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está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presente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pero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casi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nadie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es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capaz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hablar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esto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vida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cada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uno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todo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se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verá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reflejado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y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será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creado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partir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nuestras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emociones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pensamientos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por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ejemplo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nuestro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estado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ánimo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definirá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lo que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nos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sucederá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endParaRPr lang="en-US" b="0" dirty="0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Considero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existen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miles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frases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trilladas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hablando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que lo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nos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pasa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es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por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algo  y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consecuencia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nuestra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actuación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pasado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pero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¿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existe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aquella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persona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capaz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controlar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esas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emociones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para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tener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consecuencias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positivas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a la hora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hacer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un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? 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actuación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psicológica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mundo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es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una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rama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imprescindible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más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aún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si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estamos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hablando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deportistas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profesionales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dedicados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a un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grupal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.  </a:t>
            </a:r>
            <a:endParaRPr lang="en-US" b="0" dirty="0">
              <a:solidFill>
                <a:srgbClr val="000000"/>
              </a:solidFill>
              <a:latin typeface="Calibri" panose="020F0502020204030204" charset="0"/>
              <a:cs typeface="Times New Roman" panose="02020603050405020304" charset="0"/>
            </a:endParaRPr>
          </a:p>
          <a:p>
            <a:pPr algn="just"/>
            <a:r>
              <a:rPr lang="en-US" b="0" dirty="0">
                <a:solidFill>
                  <a:srgbClr val="000000"/>
                </a:solidFill>
                <a:latin typeface="Calibri" panose="020F0502020204030204" charset="0"/>
                <a:cs typeface="Times New Roman" panose="02020603050405020304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deberían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tener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cuenta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demasiados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puntos para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solucionar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problema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Por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ejemplo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clubes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deportivos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 se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debería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dar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opción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informar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sobre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este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tema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actual 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deportistas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y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también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entrenadores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sobre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importancia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calidad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vida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física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y  mental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individuos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en-US" b="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hacer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esto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podríamos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seguir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brindando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apoyo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profesional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para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introducirnos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manera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práctica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llevando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cabo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diferentes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experiencias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como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entrenar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habilidades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psicológicas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necesarias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para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deportista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individual y/o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colectivamente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pueda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enfrentarse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con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mayores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recursos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ante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situación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competición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deportiva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y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mejora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rendimiento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endParaRPr lang="en-US" b="0" dirty="0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 algn="just"/>
            <a:endParaRPr lang="es-ES" alt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925989" y="662940"/>
            <a:ext cx="7280910" cy="50783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810" algn="just"/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La SUPDE (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sociedad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uruguaya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psicología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), propone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desarrollar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y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promover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país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este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tema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actividad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física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y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recreación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como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una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disciplina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científica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con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aplicación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diferentes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ámbitos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ya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sea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alto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rendimiento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iniciación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deportiva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educación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incluso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salud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Mientras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Ministerio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de Turismo y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solamente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promueve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apoyo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psicológico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para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aquellos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deportistas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pertenecen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a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selecciones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nacionales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.  </a:t>
            </a:r>
            <a:endParaRPr lang="en-US" b="0" dirty="0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3810" algn="just"/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Es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una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gran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diferencia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y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demuestra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poca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importancia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que se le da a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salud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mental,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generalmente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</a:rPr>
              <a:t>deportes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</a:rPr>
              <a:t> amateur. </a:t>
            </a:r>
            <a:endParaRPr lang="en-US" b="0" dirty="0">
              <a:solidFill>
                <a:srgbClr val="000000"/>
              </a:solidFill>
              <a:latin typeface="Calibri" panose="020F0502020204030204" charset="0"/>
              <a:cs typeface="Times New Roman" panose="02020603050405020304" charset="0"/>
            </a:endParaRPr>
          </a:p>
          <a:p>
            <a:pPr indent="3810" algn="just"/>
            <a:r>
              <a:rPr lang="en-US" b="0" dirty="0">
                <a:solidFill>
                  <a:srgbClr val="000000"/>
                </a:solidFill>
                <a:latin typeface="Calibri" panose="020F0502020204030204" charset="0"/>
                <a:cs typeface="Times New Roman" panose="02020603050405020304" charset="0"/>
              </a:rPr>
              <a:t> 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Desde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mi punto de vista, es vital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desarrollo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esta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disciplina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deporte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ya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podría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mejorar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 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grandes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rasgos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nuestro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nivel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deportivo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competir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por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su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intervención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y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ricos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recursos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para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llegar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grandes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resultados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disfrutar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y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aprender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máximo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lo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lindo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tiene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deporte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lang="en-US" b="0" dirty="0"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veces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 hay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excelentes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deportistas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nuestro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país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por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más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alcancen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todas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sus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capacidades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si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se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encuentran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un mal día,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cuanto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confianza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y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motivación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esto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le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lleve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perder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obtención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de un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título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partido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 etc.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Siempre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se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debe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encontrar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esa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motivación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 y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tener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ayuda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de un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profesional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lo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haría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más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fácil</a:t>
            </a:r>
            <a:r>
              <a:rPr lang="es-ES" altLang="en-US" b="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s-ES" altLang="en-US" b="0" dirty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adro de texto 101"/>
          <p:cNvSpPr txBox="1"/>
          <p:nvPr/>
        </p:nvSpPr>
        <p:spPr>
          <a:xfrm>
            <a:off x="2027432" y="26327008"/>
            <a:ext cx="5080228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endParaRPr lang="en-US" b="1">
              <a:latin typeface="Times New Roman" panose="02020603050405020304" charset="0"/>
            </a:endParaRPr>
          </a:p>
          <a:p>
            <a:pPr indent="0"/>
            <a:r>
              <a:rPr lang="en-US" b="1">
                <a:latin typeface="Times New Roman" panose="02020603050405020304" charset="0"/>
              </a:rPr>
              <a:t> </a:t>
            </a:r>
            <a:endParaRPr lang="es-ES" altLang="en-US"/>
          </a:p>
        </p:txBody>
      </p:sp>
      <p:sp>
        <p:nvSpPr>
          <p:cNvPr id="10" name="Cuadro de texto 9"/>
          <p:cNvSpPr txBox="1"/>
          <p:nvPr/>
        </p:nvSpPr>
        <p:spPr>
          <a:xfrm>
            <a:off x="1100837" y="1196002"/>
            <a:ext cx="6931214" cy="97872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s-ES" altLang="en-US" b="1" dirty="0">
                <a:latin typeface="Times New Roman" panose="02020603050405020304" charset="0"/>
              </a:rPr>
              <a:t>       </a:t>
            </a:r>
            <a:r>
              <a:rPr lang="en-US" b="1" dirty="0">
                <a:latin typeface="Times New Roman" panose="02020603050405020304" charset="0"/>
              </a:rPr>
              <a:t>Y de las </a:t>
            </a:r>
            <a:r>
              <a:rPr lang="en-US" b="1" dirty="0" err="1">
                <a:latin typeface="Times New Roman" panose="02020603050405020304" charset="0"/>
              </a:rPr>
              <a:t>emociones</a:t>
            </a:r>
            <a:r>
              <a:rPr lang="en-US" b="1" dirty="0">
                <a:latin typeface="Times New Roman" panose="02020603050405020304" charset="0"/>
              </a:rPr>
              <a:t>... ¿</a:t>
            </a:r>
            <a:r>
              <a:rPr lang="en-US" b="1" dirty="0" err="1">
                <a:latin typeface="Times New Roman" panose="02020603050405020304" charset="0"/>
              </a:rPr>
              <a:t>Cómo</a:t>
            </a:r>
            <a:r>
              <a:rPr lang="en-US" b="1" dirty="0">
                <a:latin typeface="Times New Roman" panose="02020603050405020304" charset="0"/>
              </a:rPr>
              <a:t> </a:t>
            </a:r>
            <a:r>
              <a:rPr lang="en-US" b="1" dirty="0" err="1">
                <a:latin typeface="Times New Roman" panose="02020603050405020304" charset="0"/>
              </a:rPr>
              <a:t>estamos</a:t>
            </a:r>
            <a:r>
              <a:rPr lang="en-US" b="1" dirty="0">
                <a:latin typeface="Times New Roman" panose="02020603050405020304" charset="0"/>
              </a:rPr>
              <a:t>?</a:t>
            </a:r>
            <a:endParaRPr lang="en-US" b="1" dirty="0">
              <a:latin typeface="Times New Roman" panose="020206030504050203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</a:rPr>
              <a:t> </a:t>
            </a:r>
            <a:endParaRPr lang="en-US" b="1" dirty="0">
              <a:latin typeface="Times New Roman" panose="02020603050405020304" charset="0"/>
            </a:endParaRPr>
          </a:p>
          <a:p>
            <a:pPr indent="0" algn="r"/>
            <a:r>
              <a:rPr lang="es-ES" altLang="en-US" b="1" dirty="0">
                <a:latin typeface="Times New Roman" panose="02020603050405020304" charset="0"/>
              </a:rPr>
              <a:t>                                                </a:t>
            </a:r>
            <a:r>
              <a:rPr lang="en-US" b="1" dirty="0">
                <a:latin typeface="Times New Roman" panose="02020603050405020304" charset="0"/>
              </a:rPr>
              <a:t>Agustina </a:t>
            </a:r>
            <a:r>
              <a:rPr lang="en-US" b="1" dirty="0" err="1">
                <a:latin typeface="Times New Roman" panose="02020603050405020304" charset="0"/>
              </a:rPr>
              <a:t>Zinola</a:t>
            </a:r>
            <a:endParaRPr lang="en-US" b="1" dirty="0">
              <a:solidFill>
                <a:srgbClr val="002060"/>
              </a:solidFill>
              <a:latin typeface="Times New Roman" panose="02020603050405020304" charset="0"/>
            </a:endParaRPr>
          </a:p>
          <a:p>
            <a:pPr indent="0" algn="just"/>
            <a:r>
              <a:rPr lang="en-US" b="1" dirty="0">
                <a:solidFill>
                  <a:srgbClr val="002060"/>
                </a:solidFill>
                <a:latin typeface="Times New Roman" panose="02020603050405020304" charset="0"/>
              </a:rPr>
              <a:t> </a:t>
            </a:r>
            <a:endParaRPr lang="en-US" b="1" dirty="0">
              <a:latin typeface="Times New Roman" panose="020206030504050203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</a:rPr>
              <a:t>¿</a:t>
            </a:r>
            <a:r>
              <a:rPr lang="en-US" b="1" dirty="0" err="1">
                <a:latin typeface="Times New Roman" panose="02020603050405020304" charset="0"/>
              </a:rPr>
              <a:t>Crees</a:t>
            </a:r>
            <a:r>
              <a:rPr lang="en-US" b="1" dirty="0">
                <a:latin typeface="Times New Roman" panose="02020603050405020304" charset="0"/>
              </a:rPr>
              <a:t> ser </a:t>
            </a:r>
            <a:r>
              <a:rPr lang="en-US" b="1" dirty="0" err="1">
                <a:latin typeface="Times New Roman" panose="02020603050405020304" charset="0"/>
              </a:rPr>
              <a:t>emocionalmente</a:t>
            </a:r>
            <a:r>
              <a:rPr lang="en-US" b="1" dirty="0">
                <a:latin typeface="Times New Roman" panose="02020603050405020304" charset="0"/>
              </a:rPr>
              <a:t> </a:t>
            </a:r>
            <a:r>
              <a:rPr lang="en-US" b="1" dirty="0" err="1">
                <a:latin typeface="Times New Roman" panose="02020603050405020304" charset="0"/>
              </a:rPr>
              <a:t>estable</a:t>
            </a:r>
            <a:r>
              <a:rPr lang="en-US" b="1" dirty="0">
                <a:latin typeface="Times New Roman" panose="02020603050405020304" charset="0"/>
              </a:rPr>
              <a:t>? Si es </a:t>
            </a:r>
            <a:r>
              <a:rPr lang="en-US" b="1" dirty="0" err="1">
                <a:latin typeface="Times New Roman" panose="02020603050405020304" charset="0"/>
              </a:rPr>
              <a:t>así</a:t>
            </a:r>
            <a:r>
              <a:rPr lang="en-US" b="1" dirty="0">
                <a:latin typeface="Times New Roman" panose="02020603050405020304" charset="0"/>
              </a:rPr>
              <a:t>, </a:t>
            </a:r>
            <a:r>
              <a:rPr lang="en-US" b="1" dirty="0" err="1">
                <a:latin typeface="Times New Roman" panose="02020603050405020304" charset="0"/>
              </a:rPr>
              <a:t>vamos</a:t>
            </a:r>
            <a:r>
              <a:rPr lang="en-US" b="1" dirty="0">
                <a:latin typeface="Times New Roman" panose="02020603050405020304" charset="0"/>
              </a:rPr>
              <a:t> a </a:t>
            </a:r>
            <a:r>
              <a:rPr lang="en-US" b="1" dirty="0" err="1">
                <a:latin typeface="Times New Roman" panose="02020603050405020304" charset="0"/>
              </a:rPr>
              <a:t>averiguarlo</a:t>
            </a:r>
            <a:r>
              <a:rPr lang="en-US" b="1" dirty="0">
                <a:latin typeface="Times New Roman" panose="02020603050405020304" charset="0"/>
              </a:rPr>
              <a:t>.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Las </a:t>
            </a:r>
            <a:r>
              <a:rPr lang="en-US" b="0" dirty="0" err="1">
                <a:latin typeface="Times New Roman" panose="02020603050405020304" charset="0"/>
              </a:rPr>
              <a:t>emociones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permiten</a:t>
            </a:r>
            <a:r>
              <a:rPr lang="en-US" b="0" dirty="0">
                <a:latin typeface="Times New Roman" panose="02020603050405020304" charset="0"/>
              </a:rPr>
              <a:t> al ser </a:t>
            </a:r>
            <a:r>
              <a:rPr lang="en-US" b="0" dirty="0" err="1">
                <a:latin typeface="Times New Roman" panose="02020603050405020304" charset="0"/>
              </a:rPr>
              <a:t>humano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adaptarse</a:t>
            </a:r>
            <a:r>
              <a:rPr lang="en-US" b="0" dirty="0">
                <a:latin typeface="Times New Roman" panose="02020603050405020304" charset="0"/>
              </a:rPr>
              <a:t> a las </a:t>
            </a:r>
            <a:r>
              <a:rPr lang="en-US" b="0" dirty="0" err="1">
                <a:latin typeface="Times New Roman" panose="02020603050405020304" charset="0"/>
              </a:rPr>
              <a:t>situaciones</a:t>
            </a:r>
            <a:r>
              <a:rPr lang="en-US" b="0" dirty="0">
                <a:latin typeface="Times New Roman" panose="02020603050405020304" charset="0"/>
              </a:rPr>
              <a:t> que se </a:t>
            </a:r>
            <a:r>
              <a:rPr lang="en-US" b="0" dirty="0" err="1">
                <a:latin typeface="Times New Roman" panose="02020603050405020304" charset="0"/>
              </a:rPr>
              <a:t>enfrentan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cotidianidad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asimismo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ayudan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interactuar</a:t>
            </a:r>
            <a:r>
              <a:rPr lang="en-US" b="0" dirty="0">
                <a:latin typeface="Times New Roman" panose="02020603050405020304" charset="0"/>
              </a:rPr>
              <a:t> y a </a:t>
            </a:r>
            <a:r>
              <a:rPr lang="en-US" b="0" dirty="0" err="1">
                <a:latin typeface="Times New Roman" panose="02020603050405020304" charset="0"/>
              </a:rPr>
              <a:t>reaccionar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un </a:t>
            </a:r>
            <a:r>
              <a:rPr lang="en-US" b="0" dirty="0" err="1">
                <a:latin typeface="Times New Roman" panose="02020603050405020304" charset="0"/>
              </a:rPr>
              <a:t>momento</a:t>
            </a:r>
            <a:r>
              <a:rPr lang="en-US" b="0" dirty="0">
                <a:latin typeface="Times New Roman" panose="02020603050405020304" charset="0"/>
              </a:rPr>
              <a:t> dado. Sin embargo,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denominado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desequilibrio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emocional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constituye</a:t>
            </a:r>
            <a:r>
              <a:rPr lang="en-US" b="0" dirty="0">
                <a:latin typeface="Times New Roman" panose="02020603050405020304" charset="0"/>
              </a:rPr>
              <a:t> un </a:t>
            </a:r>
            <a:r>
              <a:rPr lang="en-US" b="0" dirty="0" err="1">
                <a:latin typeface="Times New Roman" panose="02020603050405020304" charset="0"/>
              </a:rPr>
              <a:t>padecimiento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través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cual</a:t>
            </a:r>
            <a:r>
              <a:rPr lang="en-US" b="0" dirty="0">
                <a:latin typeface="Times New Roman" panose="02020603050405020304" charset="0"/>
              </a:rPr>
              <a:t>, la persona no </a:t>
            </a:r>
            <a:r>
              <a:rPr lang="en-US" b="0" dirty="0" err="1">
                <a:latin typeface="Times New Roman" panose="02020603050405020304" charset="0"/>
              </a:rPr>
              <a:t>puede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enfrentar</a:t>
            </a:r>
            <a:r>
              <a:rPr lang="en-US" b="0" dirty="0">
                <a:latin typeface="Times New Roman" panose="02020603050405020304" charset="0"/>
              </a:rPr>
              <a:t> las </a:t>
            </a:r>
            <a:r>
              <a:rPr lang="en-US" b="0" dirty="0" err="1">
                <a:latin typeface="Times New Roman" panose="02020603050405020304" charset="0"/>
              </a:rPr>
              <a:t>emociones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correctas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un </a:t>
            </a:r>
            <a:r>
              <a:rPr lang="en-US" b="0" dirty="0" err="1">
                <a:latin typeface="Times New Roman" panose="02020603050405020304" charset="0"/>
              </a:rPr>
              <a:t>momento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preciso</a:t>
            </a:r>
            <a:r>
              <a:rPr lang="en-US" b="0" dirty="0">
                <a:latin typeface="Times New Roman" panose="02020603050405020304" charset="0"/>
              </a:rPr>
              <a:t>.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De </a:t>
            </a:r>
            <a:r>
              <a:rPr lang="en-US" b="0" dirty="0" err="1">
                <a:latin typeface="Times New Roman" panose="02020603050405020304" charset="0"/>
              </a:rPr>
              <a:t>esta</a:t>
            </a:r>
            <a:r>
              <a:rPr lang="en-US" b="0" dirty="0">
                <a:latin typeface="Times New Roman" panose="02020603050405020304" charset="0"/>
              </a:rPr>
              <a:t> forma, se </a:t>
            </a:r>
            <a:r>
              <a:rPr lang="en-US" b="0" dirty="0" err="1">
                <a:latin typeface="Times New Roman" panose="02020603050405020304" charset="0"/>
              </a:rPr>
              <a:t>cree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desequilibrio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emocional</a:t>
            </a:r>
            <a:r>
              <a:rPr lang="en-US" b="0" dirty="0">
                <a:latin typeface="Times New Roman" panose="02020603050405020304" charset="0"/>
              </a:rPr>
              <a:t> se </a:t>
            </a:r>
            <a:r>
              <a:rPr lang="en-US" b="0" dirty="0" err="1">
                <a:latin typeface="Times New Roman" panose="02020603050405020304" charset="0"/>
              </a:rPr>
              <a:t>origina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debido</a:t>
            </a:r>
            <a:r>
              <a:rPr lang="en-US" b="0" dirty="0">
                <a:latin typeface="Times New Roman" panose="02020603050405020304" charset="0"/>
              </a:rPr>
              <a:t> a que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organismo</a:t>
            </a:r>
            <a:r>
              <a:rPr lang="en-US" b="0" dirty="0">
                <a:latin typeface="Times New Roman" panose="02020603050405020304" charset="0"/>
              </a:rPr>
              <a:t> de la persona no </a:t>
            </a:r>
            <a:r>
              <a:rPr lang="en-US" b="0" dirty="0" err="1">
                <a:latin typeface="Times New Roman" panose="02020603050405020304" charset="0"/>
              </a:rPr>
              <a:t>puede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funcionar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manera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apropiada</a:t>
            </a:r>
            <a:r>
              <a:rPr lang="en-US" b="0" dirty="0">
                <a:latin typeface="Times New Roman" panose="02020603050405020304" charset="0"/>
              </a:rPr>
              <a:t>, dada la </a:t>
            </a:r>
            <a:r>
              <a:rPr lang="en-US" b="0" dirty="0" err="1">
                <a:latin typeface="Times New Roman" panose="02020603050405020304" charset="0"/>
              </a:rPr>
              <a:t>intensidad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cada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una</a:t>
            </a:r>
            <a:r>
              <a:rPr lang="en-US" b="0" dirty="0">
                <a:latin typeface="Times New Roman" panose="02020603050405020304" charset="0"/>
              </a:rPr>
              <a:t> de las </a:t>
            </a:r>
            <a:r>
              <a:rPr lang="en-US" b="0" dirty="0" err="1">
                <a:latin typeface="Times New Roman" panose="02020603050405020304" charset="0"/>
              </a:rPr>
              <a:t>emociones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dificultando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encontrar</a:t>
            </a:r>
            <a:r>
              <a:rPr lang="en-US" b="0" dirty="0">
                <a:latin typeface="Times New Roman" panose="02020603050405020304" charset="0"/>
              </a:rPr>
              <a:t> un </a:t>
            </a:r>
            <a:r>
              <a:rPr lang="en-US" b="0" dirty="0" err="1">
                <a:latin typeface="Times New Roman" panose="02020603050405020304" charset="0"/>
              </a:rPr>
              <a:t>equilibrio</a:t>
            </a:r>
            <a:r>
              <a:rPr lang="en-US" b="0" dirty="0">
                <a:latin typeface="Times New Roman" panose="02020603050405020304" charset="0"/>
              </a:rPr>
              <a:t> y la </a:t>
            </a:r>
            <a:r>
              <a:rPr lang="en-US" b="0" dirty="0" err="1">
                <a:latin typeface="Times New Roman" panose="02020603050405020304" charset="0"/>
              </a:rPr>
              <a:t>manera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actuar</a:t>
            </a:r>
            <a:r>
              <a:rPr lang="en-US" b="0" dirty="0">
                <a:latin typeface="Times New Roman" panose="02020603050405020304" charset="0"/>
              </a:rPr>
              <a:t> ante </a:t>
            </a:r>
            <a:r>
              <a:rPr lang="en-US" b="0" dirty="0" err="1">
                <a:latin typeface="Times New Roman" panose="02020603050405020304" charset="0"/>
              </a:rPr>
              <a:t>cada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evento</a:t>
            </a:r>
            <a:r>
              <a:rPr lang="en-US" b="0" dirty="0">
                <a:latin typeface="Times New Roman" panose="02020603050405020304" charset="0"/>
              </a:rPr>
              <a:t>.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Una persona </a:t>
            </a:r>
            <a:r>
              <a:rPr lang="en-US" b="0" dirty="0" err="1">
                <a:latin typeface="Times New Roman" panose="02020603050405020304" charset="0"/>
              </a:rPr>
              <a:t>emocionalmente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inestable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puede</a:t>
            </a:r>
            <a:r>
              <a:rPr lang="en-US" b="0" dirty="0">
                <a:latin typeface="Times New Roman" panose="02020603050405020304" charset="0"/>
              </a:rPr>
              <a:t> pasar de la </a:t>
            </a:r>
            <a:r>
              <a:rPr lang="en-US" b="0" dirty="0" err="1">
                <a:latin typeface="Times New Roman" panose="02020603050405020304" charset="0"/>
              </a:rPr>
              <a:t>risa</a:t>
            </a:r>
            <a:r>
              <a:rPr lang="en-US" b="0" dirty="0">
                <a:latin typeface="Times New Roman" panose="02020603050405020304" charset="0"/>
              </a:rPr>
              <a:t> al </a:t>
            </a:r>
            <a:r>
              <a:rPr lang="en-US" b="0" dirty="0" err="1">
                <a:latin typeface="Times New Roman" panose="02020603050405020304" charset="0"/>
              </a:rPr>
              <a:t>llanto</a:t>
            </a:r>
            <a:r>
              <a:rPr lang="en-US" b="0" dirty="0">
                <a:latin typeface="Times New Roman" panose="02020603050405020304" charset="0"/>
              </a:rPr>
              <a:t> con gran </a:t>
            </a:r>
            <a:r>
              <a:rPr lang="en-US" b="0" dirty="0" err="1">
                <a:latin typeface="Times New Roman" panose="02020603050405020304" charset="0"/>
              </a:rPr>
              <a:t>rapidez</a:t>
            </a:r>
            <a:r>
              <a:rPr lang="en-US" b="0" dirty="0">
                <a:latin typeface="Times New Roman" panose="02020603050405020304" charset="0"/>
              </a:rPr>
              <a:t> y sin </a:t>
            </a:r>
            <a:r>
              <a:rPr lang="en-US" b="0" dirty="0" err="1">
                <a:latin typeface="Times New Roman" panose="02020603050405020304" charset="0"/>
              </a:rPr>
              <a:t>motivo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alguno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porque</a:t>
            </a:r>
            <a:r>
              <a:rPr lang="en-US" b="0" dirty="0">
                <a:latin typeface="Times New Roman" panose="02020603050405020304" charset="0"/>
              </a:rPr>
              <a:t> es </a:t>
            </a:r>
            <a:r>
              <a:rPr lang="en-US" b="0" dirty="0" err="1">
                <a:latin typeface="Times New Roman" panose="02020603050405020304" charset="0"/>
              </a:rPr>
              <a:t>incapaz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conservar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efectos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durante</a:t>
            </a:r>
            <a:r>
              <a:rPr lang="en-US" b="0" dirty="0">
                <a:latin typeface="Times New Roman" panose="02020603050405020304" charset="0"/>
              </a:rPr>
              <a:t> un </a:t>
            </a:r>
            <a:r>
              <a:rPr lang="en-US" b="0" dirty="0" err="1">
                <a:latin typeface="Times New Roman" panose="02020603050405020304" charset="0"/>
              </a:rPr>
              <a:t>tiempo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prolongado</a:t>
            </a:r>
            <a:r>
              <a:rPr lang="en-US" b="0" dirty="0">
                <a:latin typeface="Times New Roman" panose="02020603050405020304" charset="0"/>
              </a:rPr>
              <a:t>. </a:t>
            </a:r>
            <a:r>
              <a:rPr lang="en-US" b="0" dirty="0" err="1">
                <a:latin typeface="Times New Roman" panose="02020603050405020304" charset="0"/>
              </a:rPr>
              <a:t>Algunas</a:t>
            </a:r>
            <a:r>
              <a:rPr lang="en-US" b="0" dirty="0">
                <a:latin typeface="Times New Roman" panose="02020603050405020304" charset="0"/>
              </a:rPr>
              <a:t> personas con </a:t>
            </a:r>
            <a:r>
              <a:rPr lang="en-US" b="0" dirty="0" err="1">
                <a:latin typeface="Times New Roman" panose="02020603050405020304" charset="0"/>
              </a:rPr>
              <a:t>desequilibrio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emocional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sienten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estas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alteraciones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estado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ánimo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como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partes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rasgos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su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personalidad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pero</a:t>
            </a:r>
            <a:r>
              <a:rPr lang="en-US" b="0" dirty="0">
                <a:latin typeface="Times New Roman" panose="02020603050405020304" charset="0"/>
              </a:rPr>
              <a:t> no </a:t>
            </a:r>
            <a:r>
              <a:rPr lang="en-US" b="0" dirty="0" err="1">
                <a:latin typeface="Times New Roman" panose="02020603050405020304" charset="0"/>
              </a:rPr>
              <a:t>presentan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ningún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síntoma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pueda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indicar</a:t>
            </a:r>
            <a:r>
              <a:rPr lang="en-US" b="0" dirty="0">
                <a:latin typeface="Times New Roman" panose="02020603050405020304" charset="0"/>
              </a:rPr>
              <a:t> que hay </a:t>
            </a:r>
            <a:r>
              <a:rPr lang="en-US" b="0" dirty="0" err="1">
                <a:latin typeface="Times New Roman" panose="02020603050405020304" charset="0"/>
              </a:rPr>
              <a:t>algún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trastorno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subyacente</a:t>
            </a:r>
            <a:r>
              <a:rPr lang="en-US" b="0" dirty="0">
                <a:latin typeface="Times New Roman" panose="02020603050405020304" charset="0"/>
              </a:rPr>
              <a:t>.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Por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contrario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varios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trastornos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psicológicos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tienen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desequilibrio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emocional</a:t>
            </a:r>
            <a:r>
              <a:rPr lang="en-US" b="0" dirty="0">
                <a:latin typeface="Times New Roman" panose="02020603050405020304" charset="0"/>
              </a:rPr>
              <a:t> uno de sus </a:t>
            </a:r>
            <a:r>
              <a:rPr lang="en-US" b="0" dirty="0" err="1">
                <a:latin typeface="Times New Roman" panose="02020603050405020304" charset="0"/>
              </a:rPr>
              <a:t>síntomas</a:t>
            </a:r>
            <a:r>
              <a:rPr lang="en-US" b="0" dirty="0">
                <a:latin typeface="Times New Roman" panose="02020603050405020304" charset="0"/>
              </a:rPr>
              <a:t>.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cambio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desequilibrio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emocional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algunos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síntomas</a:t>
            </a:r>
            <a:r>
              <a:rPr lang="en-US" b="0" dirty="0">
                <a:latin typeface="Times New Roman" panose="02020603050405020304" charset="0"/>
              </a:rPr>
              <a:t> son </a:t>
            </a:r>
            <a:r>
              <a:rPr lang="en-US" b="0" dirty="0" err="1">
                <a:latin typeface="Times New Roman" panose="02020603050405020304" charset="0"/>
              </a:rPr>
              <a:t>cuando</a:t>
            </a:r>
            <a:r>
              <a:rPr lang="en-US" b="0" dirty="0">
                <a:latin typeface="Times New Roman" panose="02020603050405020304" charset="0"/>
              </a:rPr>
              <a:t> la persona </a:t>
            </a:r>
            <a:r>
              <a:rPr lang="en-US" b="0" dirty="0" err="1">
                <a:latin typeface="Times New Roman" panose="02020603050405020304" charset="0"/>
              </a:rPr>
              <a:t>siente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optimismo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intenso</a:t>
            </a:r>
            <a:r>
              <a:rPr lang="en-US" b="0" dirty="0">
                <a:latin typeface="Times New Roman" panose="02020603050405020304" charset="0"/>
              </a:rPr>
              <a:t>, gran </a:t>
            </a:r>
            <a:r>
              <a:rPr lang="en-US" b="0" dirty="0" err="1">
                <a:latin typeface="Times New Roman" panose="02020603050405020304" charset="0"/>
              </a:rPr>
              <a:t>ilusión</a:t>
            </a:r>
            <a:r>
              <a:rPr lang="en-US" b="0" dirty="0">
                <a:latin typeface="Times New Roman" panose="02020603050405020304" charset="0"/>
              </a:rPr>
              <a:t> y que es </a:t>
            </a:r>
            <a:r>
              <a:rPr lang="en-US" b="0" dirty="0" err="1">
                <a:latin typeface="Times New Roman" panose="02020603050405020304" charset="0"/>
              </a:rPr>
              <a:t>incapaz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conseguir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todo</a:t>
            </a:r>
            <a:r>
              <a:rPr lang="en-US" b="0" dirty="0">
                <a:latin typeface="Times New Roman" panose="02020603050405020304" charset="0"/>
              </a:rPr>
              <a:t> lo que se </a:t>
            </a:r>
            <a:r>
              <a:rPr lang="en-US" b="0" dirty="0" err="1">
                <a:latin typeface="Times New Roman" panose="02020603050405020304" charset="0"/>
              </a:rPr>
              <a:t>proponga</a:t>
            </a:r>
            <a:r>
              <a:rPr lang="en-US" b="0" dirty="0">
                <a:latin typeface="Times New Roman" panose="02020603050405020304" charset="0"/>
              </a:rPr>
              <a:t>.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cuanto</a:t>
            </a:r>
            <a:r>
              <a:rPr lang="en-US" b="0" dirty="0">
                <a:latin typeface="Times New Roman" panose="02020603050405020304" charset="0"/>
              </a:rPr>
              <a:t> a la </a:t>
            </a:r>
            <a:r>
              <a:rPr lang="en-US" b="0" dirty="0" err="1">
                <a:latin typeface="Times New Roman" panose="02020603050405020304" charset="0"/>
              </a:rPr>
              <a:t>fase</a:t>
            </a:r>
            <a:r>
              <a:rPr lang="en-US" b="0" dirty="0">
                <a:latin typeface="Times New Roman" panose="02020603050405020304" charset="0"/>
              </a:rPr>
              <a:t> de tristeza, la persona </a:t>
            </a:r>
            <a:r>
              <a:rPr lang="en-US" b="0" dirty="0" err="1">
                <a:latin typeface="Times New Roman" panose="02020603050405020304" charset="0"/>
              </a:rPr>
              <a:t>inestable</a:t>
            </a:r>
            <a:r>
              <a:rPr lang="en-US" b="0" dirty="0">
                <a:latin typeface="Times New Roman" panose="02020603050405020304" charset="0"/>
              </a:rPr>
              <a:t> se </a:t>
            </a:r>
            <a:r>
              <a:rPr lang="en-US" b="0" dirty="0" err="1">
                <a:latin typeface="Times New Roman" panose="02020603050405020304" charset="0"/>
              </a:rPr>
              <a:t>desmotiva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pierde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interés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por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otros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por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trabajo</a:t>
            </a:r>
            <a:r>
              <a:rPr lang="en-US" b="0" dirty="0">
                <a:latin typeface="Times New Roman" panose="02020603050405020304" charset="0"/>
              </a:rPr>
              <a:t> o </a:t>
            </a:r>
            <a:r>
              <a:rPr lang="en-US" b="0" dirty="0" err="1">
                <a:latin typeface="Times New Roman" panose="02020603050405020304" charset="0"/>
              </a:rPr>
              <a:t>estudio</a:t>
            </a:r>
            <a:r>
              <a:rPr lang="en-US" b="0" dirty="0">
                <a:latin typeface="Times New Roman" panose="02020603050405020304" charset="0"/>
              </a:rPr>
              <a:t>.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</a:rPr>
              <a:t>También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tiene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como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consecuencia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empezar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proyectos</a:t>
            </a:r>
            <a:r>
              <a:rPr lang="en-US" b="0" dirty="0">
                <a:latin typeface="Times New Roman" panose="02020603050405020304" charset="0"/>
              </a:rPr>
              <a:t> con gran </a:t>
            </a:r>
            <a:r>
              <a:rPr lang="en-US" b="0" dirty="0" err="1">
                <a:latin typeface="Times New Roman" panose="02020603050405020304" charset="0"/>
              </a:rPr>
              <a:t>motivación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luego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abandonarlos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ya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pierde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sentido</a:t>
            </a:r>
            <a:r>
              <a:rPr lang="en-US" b="0" dirty="0">
                <a:latin typeface="Times New Roman" panose="02020603050405020304" charset="0"/>
              </a:rPr>
              <a:t>, y </a:t>
            </a:r>
            <a:r>
              <a:rPr lang="en-US" b="0" dirty="0" err="1">
                <a:latin typeface="Times New Roman" panose="02020603050405020304" charset="0"/>
              </a:rPr>
              <a:t>su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autoestima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requiere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siempre</a:t>
            </a:r>
            <a:r>
              <a:rPr lang="en-US" b="0" dirty="0">
                <a:latin typeface="Times New Roman" panose="020206030504050203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</a:rPr>
              <a:t>aprobación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apoyo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demás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producto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su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inseguridad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por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esto</a:t>
            </a:r>
            <a:r>
              <a:rPr lang="en-US" b="0" dirty="0">
                <a:latin typeface="Times New Roman" panose="02020603050405020304" charset="0"/>
              </a:rPr>
              <a:t> es, que </a:t>
            </a:r>
            <a:r>
              <a:rPr lang="en-US" b="0" dirty="0" err="1">
                <a:latin typeface="Times New Roman" panose="02020603050405020304" charset="0"/>
              </a:rPr>
              <a:t>suelen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sentirse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incomprendidos</a:t>
            </a:r>
            <a:r>
              <a:rPr lang="en-US" b="0" dirty="0">
                <a:latin typeface="Times New Roman" panose="02020603050405020304" charset="0"/>
              </a:rPr>
              <a:t>, solos y </a:t>
            </a:r>
            <a:r>
              <a:rPr lang="en-US" b="0" dirty="0" err="1">
                <a:latin typeface="Times New Roman" panose="02020603050405020304" charset="0"/>
              </a:rPr>
              <a:t>enfadados</a:t>
            </a:r>
            <a:r>
              <a:rPr lang="en-US" b="0" dirty="0">
                <a:latin typeface="Times New Roman" panose="02020603050405020304" charset="0"/>
              </a:rPr>
              <a:t>.</a:t>
            </a:r>
            <a:endParaRPr lang="es-ES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925989" y="642005"/>
            <a:ext cx="7280910" cy="1061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s-ES" altLang="en-US" b="1" dirty="0">
                <a:latin typeface="Times New Roman" panose="02020603050405020304" charset="0"/>
                <a:cs typeface="Calibri" panose="020F0502020204030204" charset="0"/>
              </a:rPr>
              <a:t>                                     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LAS INSEGURIDADES</a:t>
            </a:r>
            <a:endParaRPr lang="en-US" b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s-ES" altLang="en-US" b="0" dirty="0">
                <a:latin typeface="Times New Roman" panose="02020603050405020304" charset="0"/>
                <a:cs typeface="Calibri" panose="020F0502020204030204" charset="0"/>
              </a:rPr>
              <a:t>                                                                                     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Mikaela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Maciel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pensamiento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negativo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sociedad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influencia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humano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sociedad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ha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estándares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muchos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ámbitos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belleza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salud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trabajo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personalidad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etc.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Básicamente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dicen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ser para no ser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rechazados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resto,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comienza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cuestionarse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él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no, que es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él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inseguridades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virus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esparce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lentamente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nuestra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prohibiéndonos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nuestro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potencial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haciéndonos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dudar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cualquier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aspecto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nuestras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muchos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casos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inseguridades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creadas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compararnos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personas que son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totalmente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diferentes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nosotros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haciéndonos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suficientes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realidad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uno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diferente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manera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Suele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ocurrir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tan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pendiente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lo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castigarnos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olvidamos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nuestras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cualidades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dándonos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merecemos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ocasiones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consumen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tanto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dañan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salud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imagen,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relaciones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familiares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con amigos,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autoestima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confianza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arrastrándote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trastornos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alimenticios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depresión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Por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razón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dejar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darles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dejarnos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consecuencias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graves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sabemos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manejar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superar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Si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capaces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sobrellevarlas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cuenta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límites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uno se pone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seguir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estándares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¿Por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ser uno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sin ser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criticado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 Libre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serlo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garantiza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ser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criticado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seguido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internet, las redes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sociales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ser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lugar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cruel,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lamentablemente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cotidiano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bullying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reciben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personas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contenido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miles de personas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diferencia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peso ideal o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cuerpo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deseado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bonita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sociedad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es triste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pierde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respeto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alcanzan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estándares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irreales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También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personas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cualidades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ventajas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serio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diferentes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situaciones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diferente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manera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nuestro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potencial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virtudes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comparación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ningún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beneficio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razón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ideal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centrarse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uno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pulir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nuestras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virtudes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Allí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donde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cuenta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feliz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vivir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uno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capaces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afrontarlas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permitiéndonos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nuestro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potencial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s-ES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949008" y="661035"/>
            <a:ext cx="7234872" cy="97872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Persevera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triunfarás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comenzó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día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año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2020,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dónde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lugar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nueva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fecha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campeonato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uruguayo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formativas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enfrentábamos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Wanderers.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Comenzaba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partido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normal, hasta que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aquella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tarde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sol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volvió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gris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tormentosa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Surgió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disputa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aérea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balón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ante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adversario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ocurre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inclinar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torso,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mesa,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aire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caigo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 peso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césped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sintético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complejo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   Como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duro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golpe,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instante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empezó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doler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rápidamente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llamaron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ayudantes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campo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revisarme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pusieron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spray bio freeze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congelar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zona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seguir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jugando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suerte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alivió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finalizar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partido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Pero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semana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ese dolor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volvió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generarse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zona,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rápidamente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seguí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sin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ninguna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molestia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año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2021 ese dolor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volvió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nuevamente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intenso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prohibió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jugar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algunos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partidos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perderme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varias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prácticas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suerte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anterior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año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nuevamente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diluyó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Finalmente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año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2022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día 9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junio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tocó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escuchar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peores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noticias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mi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…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Luego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varios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estudios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placas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resonancias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diagnosticaron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fractura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vértebra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momento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supe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reaccionar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simplemente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me vino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abajo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me vi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situación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sin escape, sin rumbo. Días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noches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preguntándome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pone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 contra. Pero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tocó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levantarse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pone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obstáculos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hagas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recuperación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fácil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gracias a mis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queridos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allegados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hizo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sencillo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personal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siempre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ante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mostraba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mejor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versión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aunque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dentro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destruido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guardaba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Son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situaciones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quieras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ponen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prueba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tan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fuertes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obstáculos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van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poner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son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depende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superarlos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camino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cumplir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sueño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formar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primera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división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fútbol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  “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parece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contra,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recuerda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avión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despega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contra, no a favor”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</a:t>
            </a:r>
            <a:endParaRPr lang="es-ES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3"/>
          <p:cNvSpPr txBox="1"/>
          <p:nvPr/>
        </p:nvSpPr>
        <p:spPr>
          <a:xfrm>
            <a:off x="971868" y="780504"/>
            <a:ext cx="7189152" cy="1061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s-ES" altLang="en-US" b="1" dirty="0">
                <a:latin typeface="Times New Roman" panose="02020603050405020304" charset="0"/>
                <a:cs typeface="Calibri" panose="020F0502020204030204" charset="0"/>
              </a:rPr>
              <a:t>                              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El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vegetarianismo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, un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estilo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endParaRPr lang="en-US" b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s-ES" altLang="en-US" b="0" dirty="0">
                <a:latin typeface="Times New Roman" panose="02020603050405020304" charset="0"/>
                <a:cs typeface="Calibri" panose="020F0502020204030204" charset="0"/>
              </a:rPr>
              <a:t>                                                                  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Ariana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romero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Mayte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Garcés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1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1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proceso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mediante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vivos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consumen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diferentes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tipos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obtener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nutrientes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necesarios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obtener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energías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realizar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actividades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necesarias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día a día.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Además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es fundamental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lograr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desarrollo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equilibrado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Según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página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Cuidateplus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“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vegetarianismo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”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forma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principio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consumir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carne 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incluso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origen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animal,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basando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dieta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consumo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frutas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verduras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hongos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legumbres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          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Existen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distintos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tipos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: 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dieta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ovolactovegetariana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que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consiste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consumir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carne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blanca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roja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huevos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lácteos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ovovegetariana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personas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consumen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lácteos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huevos; las personas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lactovegetarianas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rechazan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huevos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consumen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lácteos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apivegetarianos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presente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pesar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provenir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un animal;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pescetariano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aquel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no come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ningún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carne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excepto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pescado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ultimo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veganismo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que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controversial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forma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filosofía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consiste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consumir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ningún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utilizar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productos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origen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animal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además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visitar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lugares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circos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zoológicos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considera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animal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igual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Hay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diversas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razones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las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personas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actualidad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eligen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vegetarianismo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algunas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salud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respeto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derechos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animales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contribuir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contaminación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medio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ambiente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igual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forma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sigue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cuestionando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quienes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motivos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opción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saludable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no.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forma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diversas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ventajas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reducción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grasas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organismo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menores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incidencias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diabetes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2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niveles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saludables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presión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sanguínea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colesterol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además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menor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riesgo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padecer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enfermedades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cardíacas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Pero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también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desventajas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ejemplo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deficiencia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vitamina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B12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quitan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origen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animal que son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única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contiene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altas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cantidades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sin embargo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suplementar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fácilmente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sea con pastillas 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inyectable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introducir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tanto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subcutánea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intramuscular.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</a:t>
            </a:r>
            <a:endParaRPr lang="es-ES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880269" y="941387"/>
            <a:ext cx="7372350" cy="757130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desventaja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falta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proteína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necesario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complementos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nivel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proteínas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buenas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suplementando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diversos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origen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animal.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Además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existen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muchas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desventajas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no son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concreto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vegetarianismo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las personas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eligen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dieta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manera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correcta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saludable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misma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forma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dieta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carnívora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dieta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implementación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consigo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diferentes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existen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sociedad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sobre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saludable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o no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humanos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aporta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cambios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medio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ambiente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además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juzgar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moral de las personas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eligen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justificando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personas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hambre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eligen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comer, o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respecto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animales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utilizados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nuestro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servicio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ejemplo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que las personas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consumen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carne son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fuertes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las personas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o que son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propensas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enfermarse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Por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nuestra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totalmente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favor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vegetarianismo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consideramos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excelente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dieta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salud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también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defendemos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motivos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argumentos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se dan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elegir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forma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favor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maltrato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explotación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animales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solo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referimos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comer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animales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sino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utilizarlos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forma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testeo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productos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o  para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obtener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ingredientes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origen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animal.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Creemos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razones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respecto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medio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ambiente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también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punto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razonable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quiere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decir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solo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consumo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carne y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industrias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únicos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contaminantes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nuestra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tierra.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Elegir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estilo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buena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opción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dijimos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anteriormente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diversas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razones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fácil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lo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lograrlo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hacerlo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forma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saludable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planteaste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alguna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 ¿Por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razones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llevaste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cabo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?,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esperamos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servido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perspectiva</a:t>
            </a:r>
            <a:endParaRPr lang="es-ES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880269" y="731203"/>
            <a:ext cx="7372350" cy="100634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s-ES" altLang="en-US" b="1" dirty="0">
                <a:latin typeface="Times New Roman" panose="02020603050405020304" charset="0"/>
                <a:ea typeface="SimSun" panose="02010600030101010101" pitchFamily="2" charset="-122"/>
              </a:rPr>
              <a:t>                                      </a:t>
            </a:r>
            <a:r>
              <a:rPr lang="en-US" b="1" dirty="0" err="1">
                <a:latin typeface="Times New Roman" panose="02020603050405020304" charset="0"/>
                <a:ea typeface="SimSun" panose="02010600030101010101" pitchFamily="2" charset="-122"/>
              </a:rPr>
              <a:t>Salud</a:t>
            </a:r>
            <a:r>
              <a:rPr lang="en-US" b="1" dirty="0">
                <a:latin typeface="Times New Roman" panose="02020603050405020304" charset="0"/>
                <a:ea typeface="SimSun" panose="02010600030101010101" pitchFamily="2" charset="-122"/>
              </a:rPr>
              <a:t> ¿</a:t>
            </a:r>
            <a:r>
              <a:rPr lang="en-US" b="1" dirty="0" err="1">
                <a:latin typeface="Times New Roman" panose="02020603050405020304" charset="0"/>
                <a:ea typeface="SimSun" panose="02010600030101010101" pitchFamily="2" charset="-122"/>
              </a:rPr>
              <a:t>negocio</a:t>
            </a:r>
            <a:r>
              <a:rPr lang="en-US" b="1" dirty="0">
                <a:latin typeface="Times New Roman" panose="02020603050405020304" charset="0"/>
                <a:ea typeface="SimSun" panose="02010600030101010101" pitchFamily="2" charset="-122"/>
              </a:rPr>
              <a:t> o derecho?</a:t>
            </a:r>
            <a:endParaRPr lang="en-US" b="1" dirty="0">
              <a:latin typeface="Times New Roman" panose="02020603050405020304" charset="0"/>
              <a:ea typeface="SimSun" panose="02010600030101010101" pitchFamily="2" charset="-122"/>
            </a:endParaRPr>
          </a:p>
          <a:p>
            <a:pPr indent="0" algn="just"/>
            <a:endParaRPr lang="en-US" b="0" dirty="0">
              <a:latin typeface="Calibri" panose="020F0502020204030204" charset="0"/>
              <a:cs typeface="Times New Roman" panose="02020603050405020304" charset="0"/>
            </a:endParaRPr>
          </a:p>
          <a:p>
            <a:pPr indent="0" algn="just"/>
            <a:r>
              <a:rPr lang="es-ES" altLang="en-US" b="0" dirty="0">
                <a:latin typeface="Calibri" panose="020F0502020204030204" charset="0"/>
                <a:cs typeface="Times New Roman" panose="02020603050405020304" charset="0"/>
              </a:rPr>
              <a:t>                                                                </a:t>
            </a:r>
            <a:r>
              <a:rPr lang="es-ES" altLang="en-US" b="0" i="1" dirty="0">
                <a:latin typeface="Calibri" panose="020F0502020204030204" charset="0"/>
                <a:cs typeface="Times New Roman" panose="02020603050405020304" charset="0"/>
              </a:rPr>
              <a:t> </a:t>
            </a:r>
            <a:r>
              <a:rPr lang="en-US" b="0" i="1" dirty="0">
                <a:latin typeface="Calibri" panose="020F0502020204030204" charset="0"/>
                <a:cs typeface="Times New Roman" panose="02020603050405020304" charset="0"/>
              </a:rPr>
              <a:t>Valentina </a:t>
            </a:r>
            <a:r>
              <a:rPr lang="en-US" b="0" i="1" dirty="0" err="1">
                <a:latin typeface="Calibri" panose="020F0502020204030204" charset="0"/>
                <a:cs typeface="Times New Roman" panose="02020603050405020304" charset="0"/>
              </a:rPr>
              <a:t>Santurio</a:t>
            </a:r>
            <a:r>
              <a:rPr lang="en-US" b="0" i="1" dirty="0">
                <a:latin typeface="Calibri" panose="020F0502020204030204" charset="0"/>
                <a:cs typeface="Times New Roman" panose="02020603050405020304" charset="0"/>
              </a:rPr>
              <a:t> y </a:t>
            </a:r>
            <a:r>
              <a:rPr lang="en-US" b="0" i="1" dirty="0" err="1">
                <a:latin typeface="Calibri" panose="020F0502020204030204" charset="0"/>
                <a:cs typeface="Times New Roman" panose="02020603050405020304" charset="0"/>
              </a:rPr>
              <a:t>Magalí</a:t>
            </a:r>
            <a:r>
              <a:rPr lang="en-US" b="0" i="1" dirty="0">
                <a:latin typeface="Calibri" panose="020F0502020204030204" charset="0"/>
                <a:cs typeface="Times New Roman" panose="02020603050405020304" charset="0"/>
              </a:rPr>
              <a:t> </a:t>
            </a:r>
            <a:r>
              <a:rPr lang="en-US" b="0" i="1" dirty="0" err="1">
                <a:latin typeface="Calibri" panose="020F0502020204030204" charset="0"/>
                <a:cs typeface="Times New Roman" panose="02020603050405020304" charset="0"/>
              </a:rPr>
              <a:t>Pesca</a:t>
            </a:r>
            <a:endParaRPr lang="en-US" b="0" i="1" dirty="0">
              <a:solidFill>
                <a:srgbClr val="00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solidFill>
                <a:srgbClr val="00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Según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la OMS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enfermedad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"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Alteración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desviación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estado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fisiológico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varias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partes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cuerpo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causas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general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conocidas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manifestada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síntomas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signos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característicos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y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cuya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evolución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menos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previsible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". </a:t>
            </a:r>
            <a:endParaRPr lang="en-US" b="0" dirty="0">
              <a:solidFill>
                <a:srgbClr val="00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  No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creemos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justo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hecho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 que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salud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tenga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costo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tan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elevado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porque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existen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personas que no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poseen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recursos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necesarios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llevar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cabo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tratamiento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saldrían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adelante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; lo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puede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finalizar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familias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grandes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deudas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personas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fallecidas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o con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problemas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aún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graves 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raíz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 no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poder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concretar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tratamiento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debido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Claramente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no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casos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son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iguales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general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porcentaje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 personas que no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pueden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costear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tratamiento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es alto. </a:t>
            </a:r>
            <a:endParaRPr lang="en-US" b="0" dirty="0">
              <a:solidFill>
                <a:srgbClr val="00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Una de las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formas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 “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ayuda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”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brinda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Estado es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medio del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Fondo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Nacional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Recursos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(FNR). “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El FNR es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institución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uruguaya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creada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decreto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Ley N° 14.897; la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cual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tiene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carácter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de persona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pública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estatal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, que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brinda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cobertura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financiera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procedimientos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medicina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altamente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especializada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y a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medicamentos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de alto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precio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.” (Wikipedia)</a:t>
            </a:r>
            <a:endParaRPr lang="en-US" b="0" dirty="0">
              <a:solidFill>
                <a:srgbClr val="202122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Nosotras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consideramos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que es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injusto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sistema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cual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maneja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FNR,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que las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condiciones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piden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y 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tiempos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que se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basan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, que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suelen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ser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desiguales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. Un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ejemplo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sobre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 la forma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lenta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trabaja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FNR es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hecho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necesitar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operación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de forma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urgente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sobrellevar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enfermedad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o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problema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tiempo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del que es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debido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esperar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aprueben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solicitud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brinden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ayuda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necesaria</a:t>
            </a:r>
            <a:r>
              <a:rPr lang="en-US" b="0" dirty="0">
                <a:solidFill>
                  <a:srgbClr val="202122"/>
                </a:solidFill>
                <a:latin typeface="Times New Roman" panose="02020603050405020304" charset="0"/>
                <a:cs typeface="Calibri" panose="020F0502020204030204" charset="0"/>
              </a:rPr>
              <a:t>. </a:t>
            </a:r>
            <a:endParaRPr lang="en-US" b="0" dirty="0">
              <a:solidFill>
                <a:srgbClr val="202122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endParaRPr lang="en-US" b="1" i="1" dirty="0">
              <a:solidFill>
                <a:srgbClr val="00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1" i="1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¿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tenemos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derecho al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mejor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tratamiento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?</a:t>
            </a:r>
            <a:endParaRPr lang="en-US" b="0" dirty="0">
              <a:solidFill>
                <a:srgbClr val="00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Creemos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no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tenemos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derecho al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mejor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tratamiento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;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ejemplo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persona que se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través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salud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pública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va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derecho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ni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posibilidad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mejor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tratamiento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cambio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persona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posee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ingresos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necesarios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costear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mutualista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puede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llegar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mejor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tratamiento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posible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Aunque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entendemos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existen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casos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 personas con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mutualista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no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poseen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recursos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necesarios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tratarse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mejor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manera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1" i="1" dirty="0">
              <a:solidFill>
                <a:srgbClr val="00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endParaRPr lang="es-ES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4"/>
          <p:cNvSpPr txBox="1"/>
          <p:nvPr/>
        </p:nvSpPr>
        <p:spPr>
          <a:xfrm>
            <a:off x="1213644" y="781367"/>
            <a:ext cx="6705600" cy="8402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1" i="1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¿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Cuáles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podrían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ser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posibles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soluciones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?</a:t>
            </a:r>
            <a:endParaRPr lang="en-US" b="0" dirty="0">
              <a:solidFill>
                <a:srgbClr val="00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Una de las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posibles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soluciones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nosotras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consideramos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indicada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podría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ser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aumento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fondo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del que se dispone para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tratar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las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enfermedades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. Como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también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sería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correcto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exista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fondo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se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realicen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tratamientos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otros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tipos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enfermedades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incluyendo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problemas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salud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mental.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Otra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solución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creemos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sería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Ministerio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Salud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realice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convenio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distintos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países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sea para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conseguir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medicamentos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menos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impuestos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también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podría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ser para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lograr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caso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realizar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tratamiento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exterior,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mismo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sea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accesible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. Un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ejemplo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situación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es lo que se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dio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caso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del COVID-19,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donde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nuestro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Ministerio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Salud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realizó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convenio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con la OMS para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conseguir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las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vacunas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cierta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prioridad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y a un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mejor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precio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. </a:t>
            </a:r>
            <a:endParaRPr lang="en-US" b="0" dirty="0">
              <a:solidFill>
                <a:srgbClr val="00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Algo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podría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acortarse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son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plazos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FNR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trata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distintos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casos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existen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algunos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tratamientos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deberían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importancia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 forma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urgente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y no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tienen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problema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 que se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alargan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procesos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solidFill>
                <a:srgbClr val="00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lo personal, 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nosotras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nos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ha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tocado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vivir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situaciones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estas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a lo largo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nuestra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sea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nuestro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entorno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familiar,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también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personas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cercanas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Nuestras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madres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han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tenido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pasar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tratamientos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extensos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Fueron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dos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diferentes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casos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para la suerte de ambas,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uno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 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mutualista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hizo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cargo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gastos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tratamiento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con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ayuda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convenios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otras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instituciones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;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mientras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otro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FNR se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hizo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cargo del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tratamiento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BPS de la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prótesis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solidFill>
                <a:srgbClr val="00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Como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estos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dos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casos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se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nos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ha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ayudado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hemos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vivido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otros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no tanto,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hecho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de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FNR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demore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proceso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debería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realizarse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lo antes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posible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solidFill>
                <a:srgbClr val="00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s-ES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3"/>
          <p:cNvSpPr txBox="1"/>
          <p:nvPr/>
        </p:nvSpPr>
        <p:spPr>
          <a:xfrm>
            <a:off x="971868" y="820737"/>
            <a:ext cx="7189152" cy="97866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  </a:t>
            </a:r>
            <a:r>
              <a:rPr lang="es-ES" altLang="en-US" b="0" dirty="0">
                <a:latin typeface="Times New Roman" panose="02020603050405020304" charset="0"/>
                <a:cs typeface="Calibri" panose="020F0502020204030204" charset="0"/>
              </a:rPr>
              <a:t>                               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¿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Normalidad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 o Felicidad?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  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Sebastián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Tejera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Kevin Alves, Eduardo 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Cuello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Victorio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Luccia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Alan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Antunez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Aaron, era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adolescente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tímido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socializar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temor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ser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rechazado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impidió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sus cuatro amigos, con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cuales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gustaba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pasar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tiempo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libre.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Escuchaban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música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actuaban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soñaban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grandes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actores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No les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importaba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orientación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sexual de Aaron.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nombres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eran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Susana, Daniel, Paola y Raúl.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igual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Aaron,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inseguridades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sociedad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viven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sentir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pensamientos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 ideas.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Este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adolescente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papá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llamaba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Enrique Humberto De Los Santos, un hombre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frio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con sus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ojos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oscuros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noche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temblar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y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cerrada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debe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sufrió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pérdida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querida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mujer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después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trágico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accidente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Para Enrique,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chiquilines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eran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mala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influencia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llegando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prohibirle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juntarse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pasar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rato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hizo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un día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cualquier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Enrique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cuarto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diario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íntimo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tirado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arriba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dejándose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ganar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curiosidad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comienza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leer, y se entera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homosexual,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quedando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totalmente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shock.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disgusto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infarto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llega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estudiar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tirado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llama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rápidamente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ambulancia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dos días,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despertar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padre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Aaron. Sin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pensar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y con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pocas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fuerzas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: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Cuál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mal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hice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que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hagas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 -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sin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entender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padre le dice,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pregunta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: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causo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 -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padre entre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enojo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desesperación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responde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 ¿Vos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seguro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querés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saber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ocasionó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infarto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? ¡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culpa! Y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escrito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maldito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diario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...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s-ES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1063308" y="635635"/>
            <a:ext cx="7006272" cy="92332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Aaron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inmediatamente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comprendió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padre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hablaba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hizo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agachar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cabeza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quedarse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totalmente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escuchando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decirle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momento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aguantó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se para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asiento y entre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lágrimas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le dice: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-Este soy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es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esperabas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rápidamente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dirigía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puerta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retirarse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Antes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hospital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padre le dice: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marL="285750" indent="-285750" algn="just">
              <a:buFontTx/>
              <a:buChar char="-"/>
            </a:pP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¡No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vuelvas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!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hospital y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 casa. ¡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Lárgate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!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Entre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lágrimas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Aaron decide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casa de Daniel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pidiéndole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reciba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tiempo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luego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contarle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Daniel accede. Al principio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incómodo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Aaron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mostraba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distante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triste,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paso de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semanas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actitud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Aaron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mejorando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tranquilo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Mientras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tanto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padre de Aaron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sentía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mal,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mucho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aprecio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porque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era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único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quedaba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después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muerte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mujer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decidió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hablarle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contarle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cambiar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Pasadas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semanas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padre de Aaron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hospital y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contacto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amigos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hijo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averiguar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dónde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haberse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comunicado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descubrió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Daniel y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dirigió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hasta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casa.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  Una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vez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llegó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golpeó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puerta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atendió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Daniel. Este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pregunto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ahí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Aaron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Enrique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insistió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aceptaron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Aaron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triste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molesto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padre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muy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duro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él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Pero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larga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charla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donde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Enrique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disculpó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expresó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Aaron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mucho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amaba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él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única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familia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tiene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Y que,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él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homosexual, no hay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él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aceptar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adro de texto 105"/>
          <p:cNvSpPr txBox="1"/>
          <p:nvPr/>
        </p:nvSpPr>
        <p:spPr>
          <a:xfrm>
            <a:off x="971709" y="767715"/>
            <a:ext cx="7189470" cy="563231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Miedo</a:t>
            </a:r>
            <a:endParaRPr lang="en-US" b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r"/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Aldrina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Marmoria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Juliana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Cuña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Miedo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a las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mentiras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abundan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pensamientos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sobre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traición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Mi alma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suspira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escuchar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pasos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alejarse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la tristeza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abunda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corazón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demostrarte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soy,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pienso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cómo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Decepción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 la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sentí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labios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besando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otros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fuesen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míos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ese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momento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mi amor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volvió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repulsión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a causa del dolor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reflejado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ojos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mar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lágrimas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mostrándome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espejo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verdadero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ser.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hay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búsqueda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tanto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existe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aparente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necesidad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presentar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dos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lados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problema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incluso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uno no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mentiras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distorsiones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solidFill>
                <a:srgbClr val="000000"/>
              </a:solidFill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solidFill>
                  <a:srgbClr val="000000"/>
                </a:solidFill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s-ES" alt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2" descr="C:\Users\Usuario\Documents\5to año 2021\REVISTA DIGITAL\Yanina Hernández, Belén Rodríguez y Melany Jaimez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4751" y="314960"/>
            <a:ext cx="8163386" cy="115493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adro de texto 101"/>
          <p:cNvSpPr txBox="1"/>
          <p:nvPr/>
        </p:nvSpPr>
        <p:spPr>
          <a:xfrm>
            <a:off x="1273832" y="503505"/>
            <a:ext cx="6585224" cy="1117228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dirty="0">
                <a:latin typeface="Times New Roman" panose="02020603050405020304" charset="0"/>
              </a:rPr>
              <a:t>Las </a:t>
            </a:r>
            <a:r>
              <a:rPr lang="en-US" b="0" dirty="0" err="1">
                <a:latin typeface="Times New Roman" panose="02020603050405020304" charset="0"/>
              </a:rPr>
              <a:t>causas</a:t>
            </a:r>
            <a:r>
              <a:rPr lang="en-US" b="0" dirty="0">
                <a:latin typeface="Times New Roman" panose="02020603050405020304" charset="0"/>
              </a:rPr>
              <a:t> del </a:t>
            </a:r>
            <a:r>
              <a:rPr lang="en-US" b="0" dirty="0" err="1">
                <a:latin typeface="Times New Roman" panose="02020603050405020304" charset="0"/>
              </a:rPr>
              <a:t>desequilibrio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emocional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pueden</a:t>
            </a:r>
            <a:r>
              <a:rPr lang="en-US" b="0" dirty="0">
                <a:latin typeface="Times New Roman" panose="02020603050405020304" charset="0"/>
              </a:rPr>
              <a:t> ser </a:t>
            </a:r>
            <a:r>
              <a:rPr lang="en-US" b="0" dirty="0" err="1">
                <a:latin typeface="Times New Roman" panose="02020603050405020304" charset="0"/>
              </a:rPr>
              <a:t>variadas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desde</a:t>
            </a:r>
            <a:r>
              <a:rPr lang="en-US" b="0" dirty="0">
                <a:latin typeface="Times New Roman" panose="02020603050405020304" charset="0"/>
              </a:rPr>
              <a:t> las </a:t>
            </a:r>
            <a:r>
              <a:rPr lang="en-US" b="0" dirty="0" err="1">
                <a:latin typeface="Times New Roman" panose="02020603050405020304" charset="0"/>
              </a:rPr>
              <a:t>alteraciones</a:t>
            </a:r>
            <a:r>
              <a:rPr lang="en-US" b="0" dirty="0">
                <a:latin typeface="Times New Roman" panose="02020603050405020304" charset="0"/>
              </a:rPr>
              <a:t> del </a:t>
            </a:r>
            <a:r>
              <a:rPr lang="en-US" b="0" dirty="0" err="1">
                <a:latin typeface="Times New Roman" panose="02020603050405020304" charset="0"/>
              </a:rPr>
              <a:t>metabolismo</a:t>
            </a:r>
            <a:r>
              <a:rPr lang="en-US" b="0" dirty="0">
                <a:latin typeface="Times New Roman" panose="02020603050405020304" charset="0"/>
              </a:rPr>
              <a:t> hasta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estrés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pasando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por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experiencias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negativas</a:t>
            </a:r>
            <a:r>
              <a:rPr lang="en-US" b="0" dirty="0">
                <a:latin typeface="Times New Roman" panose="02020603050405020304" charset="0"/>
              </a:rPr>
              <a:t> no </a:t>
            </a:r>
            <a:r>
              <a:rPr lang="en-US" b="0" dirty="0" err="1">
                <a:latin typeface="Times New Roman" panose="02020603050405020304" charset="0"/>
              </a:rPr>
              <a:t>superadas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sumados</a:t>
            </a:r>
            <a:r>
              <a:rPr lang="en-US" b="0" dirty="0">
                <a:latin typeface="Times New Roman" panose="02020603050405020304" charset="0"/>
              </a:rPr>
              <a:t> a la </a:t>
            </a:r>
            <a:r>
              <a:rPr lang="en-US" b="0" dirty="0" err="1">
                <a:latin typeface="Times New Roman" panose="02020603050405020304" charset="0"/>
              </a:rPr>
              <a:t>falta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seguridad</a:t>
            </a:r>
            <a:r>
              <a:rPr lang="en-US" b="0" dirty="0">
                <a:latin typeface="Times New Roman" panose="02020603050405020304" charset="0"/>
              </a:rPr>
              <a:t> y a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problemas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autoestima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suelen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afectar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calidad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vida</a:t>
            </a:r>
            <a:r>
              <a:rPr lang="en-US" b="0" dirty="0">
                <a:latin typeface="Times New Roman" panose="02020603050405020304" charset="0"/>
              </a:rPr>
              <a:t> de la persona que lo </a:t>
            </a:r>
            <a:r>
              <a:rPr lang="en-US" b="0" dirty="0" err="1">
                <a:latin typeface="Times New Roman" panose="02020603050405020304" charset="0"/>
              </a:rPr>
              <a:t>padece</a:t>
            </a:r>
            <a:r>
              <a:rPr lang="en-US" b="0" dirty="0">
                <a:latin typeface="Times New Roman" panose="02020603050405020304" charset="0"/>
              </a:rPr>
              <a:t>. </a:t>
            </a:r>
            <a:r>
              <a:rPr lang="en-US" b="0" dirty="0" err="1">
                <a:latin typeface="Times New Roman" panose="02020603050405020304" charset="0"/>
              </a:rPr>
              <a:t>Problemas</a:t>
            </a:r>
            <a:r>
              <a:rPr lang="en-US" b="0" dirty="0">
                <a:latin typeface="Times New Roman" panose="02020603050405020304" charset="0"/>
              </a:rPr>
              <a:t> con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jefes y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compañeros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trabajo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estudios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inacabados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dificultades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las </a:t>
            </a:r>
            <a:r>
              <a:rPr lang="en-US" b="0" dirty="0" err="1">
                <a:latin typeface="Times New Roman" panose="02020603050405020304" charset="0"/>
              </a:rPr>
              <a:t>relaciones</a:t>
            </a:r>
            <a:r>
              <a:rPr lang="en-US" b="0" dirty="0">
                <a:latin typeface="Times New Roman" panose="02020603050405020304" charset="0"/>
              </a:rPr>
              <a:t> de pareja y </a:t>
            </a:r>
            <a:r>
              <a:rPr lang="en-US" b="0" dirty="0" err="1">
                <a:latin typeface="Times New Roman" panose="02020603050405020304" charset="0"/>
              </a:rPr>
              <a:t>familiares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provocan</a:t>
            </a:r>
            <a:r>
              <a:rPr lang="en-US" b="0" dirty="0">
                <a:latin typeface="Times New Roman" panose="02020603050405020304" charset="0"/>
              </a:rPr>
              <a:t> un gran </a:t>
            </a:r>
            <a:r>
              <a:rPr lang="en-US" b="0" dirty="0" err="1">
                <a:latin typeface="Times New Roman" panose="02020603050405020304" charset="0"/>
              </a:rPr>
              <a:t>estrés</a:t>
            </a:r>
            <a:r>
              <a:rPr lang="en-US" b="0" dirty="0">
                <a:latin typeface="Times New Roman" panose="02020603050405020304" charset="0"/>
              </a:rPr>
              <a:t>, que </a:t>
            </a:r>
            <a:r>
              <a:rPr lang="en-US" b="0" dirty="0" err="1">
                <a:latin typeface="Times New Roman" panose="02020603050405020304" charset="0"/>
              </a:rPr>
              <a:t>sumergen</a:t>
            </a:r>
            <a:r>
              <a:rPr lang="en-US" b="0" dirty="0">
                <a:latin typeface="Times New Roman" panose="02020603050405020304" charset="0"/>
              </a:rPr>
              <a:t> a la persona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un </a:t>
            </a:r>
            <a:r>
              <a:rPr lang="en-US" b="0" dirty="0" err="1">
                <a:latin typeface="Times New Roman" panose="02020603050405020304" charset="0"/>
              </a:rPr>
              <a:t>círculo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vicioso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muchas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veces</a:t>
            </a:r>
            <a:r>
              <a:rPr lang="en-US" b="0" dirty="0">
                <a:latin typeface="Times New Roman" panose="02020603050405020304" charset="0"/>
              </a:rPr>
              <a:t>, es </a:t>
            </a:r>
            <a:r>
              <a:rPr lang="en-US" b="0" dirty="0" err="1">
                <a:latin typeface="Times New Roman" panose="02020603050405020304" charset="0"/>
              </a:rPr>
              <a:t>difícil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salir</a:t>
            </a:r>
            <a:r>
              <a:rPr lang="en-US" b="0" dirty="0">
                <a:latin typeface="Times New Roman" panose="02020603050405020304" charset="0"/>
              </a:rPr>
              <a:t> sin </a:t>
            </a:r>
            <a:r>
              <a:rPr lang="en-US" b="0" dirty="0" err="1">
                <a:latin typeface="Times New Roman" panose="02020603050405020304" charset="0"/>
              </a:rPr>
              <a:t>ayuda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profesional</a:t>
            </a:r>
            <a:r>
              <a:rPr lang="en-US" b="0" dirty="0">
                <a:latin typeface="Times New Roman" panose="02020603050405020304" charset="0"/>
              </a:rPr>
              <a:t>.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</a:rPr>
              <a:t>Muchos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tienden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normalizar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cambios</a:t>
            </a:r>
            <a:r>
              <a:rPr lang="en-US" b="0" dirty="0">
                <a:latin typeface="Times New Roman" panose="02020603050405020304" charset="0"/>
              </a:rPr>
              <a:t> de humor serios, </a:t>
            </a:r>
            <a:r>
              <a:rPr lang="en-US" b="0" dirty="0" err="1">
                <a:latin typeface="Times New Roman" panose="02020603050405020304" charset="0"/>
              </a:rPr>
              <a:t>afirmando</a:t>
            </a:r>
            <a:r>
              <a:rPr lang="en-US" b="0" dirty="0">
                <a:latin typeface="Times New Roman" panose="02020603050405020304" charset="0"/>
              </a:rPr>
              <a:t> que son “</a:t>
            </a:r>
            <a:r>
              <a:rPr lang="en-US" b="0" dirty="0" err="1">
                <a:latin typeface="Times New Roman" panose="02020603050405020304" charset="0"/>
              </a:rPr>
              <a:t>parte</a:t>
            </a:r>
            <a:r>
              <a:rPr lang="en-US" b="0" dirty="0">
                <a:latin typeface="Times New Roman" panose="020206030504050203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</a:rPr>
              <a:t>naturaleza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humana</a:t>
            </a:r>
            <a:r>
              <a:rPr lang="en-US" b="0" dirty="0">
                <a:latin typeface="Times New Roman" panose="02020603050405020304" charset="0"/>
              </a:rPr>
              <a:t>”. Sin embargo, la </a:t>
            </a:r>
            <a:r>
              <a:rPr lang="en-US" b="0" dirty="0" err="1">
                <a:latin typeface="Times New Roman" panose="02020603050405020304" charset="0"/>
              </a:rPr>
              <a:t>desadaptación</a:t>
            </a:r>
            <a:r>
              <a:rPr lang="en-US" b="0" dirty="0">
                <a:latin typeface="Times New Roman" panose="02020603050405020304" charset="0"/>
              </a:rPr>
              <a:t> y la </a:t>
            </a:r>
            <a:r>
              <a:rPr lang="en-US" b="0" dirty="0" err="1">
                <a:latin typeface="Times New Roman" panose="02020603050405020304" charset="0"/>
              </a:rPr>
              <a:t>posibilidad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desencadenarse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otros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trastornos</a:t>
            </a:r>
            <a:r>
              <a:rPr lang="en-US" b="0" dirty="0">
                <a:latin typeface="Times New Roman" panose="02020603050405020304" charset="0"/>
              </a:rPr>
              <a:t>, lo </a:t>
            </a:r>
            <a:r>
              <a:rPr lang="en-US" b="0" dirty="0" err="1">
                <a:latin typeface="Times New Roman" panose="02020603050405020304" charset="0"/>
              </a:rPr>
              <a:t>convierten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una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llamada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alerta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atender</a:t>
            </a:r>
            <a:r>
              <a:rPr lang="en-US" b="0" dirty="0">
                <a:latin typeface="Times New Roman" panose="02020603050405020304" charset="0"/>
              </a:rPr>
              <a:t> antes de que sea </a:t>
            </a:r>
            <a:r>
              <a:rPr lang="en-US" b="0" dirty="0" err="1">
                <a:latin typeface="Times New Roman" panose="02020603050405020304" charset="0"/>
              </a:rPr>
              <a:t>tarde</a:t>
            </a:r>
            <a:r>
              <a:rPr lang="en-US" b="0" dirty="0">
                <a:latin typeface="Times New Roman" panose="02020603050405020304" charset="0"/>
              </a:rPr>
              <a:t>.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Es </a:t>
            </a:r>
            <a:r>
              <a:rPr lang="en-US" b="0" dirty="0" err="1">
                <a:latin typeface="Times New Roman" panose="02020603050405020304" charset="0"/>
              </a:rPr>
              <a:t>muy</a:t>
            </a:r>
            <a:r>
              <a:rPr lang="en-US" b="0" dirty="0">
                <a:latin typeface="Times New Roman" panose="02020603050405020304" charset="0"/>
              </a:rPr>
              <a:t> probable, que las </a:t>
            </a:r>
            <a:r>
              <a:rPr lang="en-US" b="0" dirty="0" err="1">
                <a:latin typeface="Times New Roman" panose="02020603050405020304" charset="0"/>
              </a:rPr>
              <a:t>tendencias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hacia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dependencia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emocional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sean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muy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altas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presentando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problemas</a:t>
            </a:r>
            <a:r>
              <a:rPr lang="en-US" b="0" dirty="0">
                <a:latin typeface="Times New Roman" panose="02020603050405020304" charset="0"/>
              </a:rPr>
              <a:t> para </a:t>
            </a:r>
            <a:r>
              <a:rPr lang="en-US" b="0" dirty="0" err="1">
                <a:latin typeface="Times New Roman" panose="02020603050405020304" charset="0"/>
              </a:rPr>
              <a:t>vivir</a:t>
            </a:r>
            <a:r>
              <a:rPr lang="en-US" b="0" dirty="0">
                <a:latin typeface="Times New Roman" panose="02020603050405020304" charset="0"/>
              </a:rPr>
              <a:t> con </a:t>
            </a:r>
            <a:r>
              <a:rPr lang="en-US" b="0" dirty="0" err="1">
                <a:latin typeface="Times New Roman" panose="02020603050405020304" charset="0"/>
              </a:rPr>
              <a:t>ellos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mismos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ocasionando</a:t>
            </a:r>
            <a:r>
              <a:rPr lang="en-US" b="0" dirty="0">
                <a:latin typeface="Times New Roman" panose="02020603050405020304" charset="0"/>
              </a:rPr>
              <a:t> que no </a:t>
            </a:r>
            <a:r>
              <a:rPr lang="en-US" b="0" dirty="0" err="1">
                <a:latin typeface="Times New Roman" panose="02020603050405020304" charset="0"/>
              </a:rPr>
              <a:t>desarrollen</a:t>
            </a:r>
            <a:r>
              <a:rPr lang="en-US" b="0" dirty="0">
                <a:latin typeface="Times New Roman" panose="02020603050405020304" charset="0"/>
              </a:rPr>
              <a:t>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</a:rPr>
              <a:t>independencia</a:t>
            </a:r>
            <a:r>
              <a:rPr lang="en-US" b="0" dirty="0">
                <a:latin typeface="Times New Roman" panose="02020603050405020304" charset="0"/>
              </a:rPr>
              <a:t> para </a:t>
            </a:r>
            <a:r>
              <a:rPr lang="en-US" b="0" dirty="0" err="1">
                <a:latin typeface="Times New Roman" panose="02020603050405020304" charset="0"/>
              </a:rPr>
              <a:t>enfrentarse</a:t>
            </a:r>
            <a:r>
              <a:rPr lang="en-US" b="0" dirty="0">
                <a:latin typeface="Times New Roman" panose="02020603050405020304" charset="0"/>
              </a:rPr>
              <a:t> al </a:t>
            </a:r>
            <a:r>
              <a:rPr lang="en-US" b="0" dirty="0" err="1">
                <a:latin typeface="Times New Roman" panose="02020603050405020304" charset="0"/>
              </a:rPr>
              <a:t>mundo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por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sí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mismos</a:t>
            </a:r>
            <a:r>
              <a:rPr lang="en-US" b="0" dirty="0">
                <a:latin typeface="Times New Roman" panose="02020603050405020304" charset="0"/>
              </a:rPr>
              <a:t>.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</a:rPr>
              <a:t>Debido</a:t>
            </a:r>
            <a:r>
              <a:rPr lang="en-US" b="0" dirty="0">
                <a:latin typeface="Times New Roman" panose="02020603050405020304" charset="0"/>
              </a:rPr>
              <a:t> al punto anterior, las personas no </a:t>
            </a:r>
            <a:r>
              <a:rPr lang="en-US" b="0" dirty="0" err="1">
                <a:latin typeface="Times New Roman" panose="02020603050405020304" charset="0"/>
              </a:rPr>
              <a:t>confían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sus </a:t>
            </a:r>
            <a:r>
              <a:rPr lang="en-US" b="0" dirty="0" err="1">
                <a:latin typeface="Times New Roman" panose="02020603050405020304" charset="0"/>
              </a:rPr>
              <a:t>capacidades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habilidades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propias</a:t>
            </a:r>
            <a:r>
              <a:rPr lang="en-US" b="0" dirty="0">
                <a:latin typeface="Times New Roman" panose="02020603050405020304" charset="0"/>
              </a:rPr>
              <a:t> o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posibilidad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desarrollarlas</a:t>
            </a:r>
            <a:r>
              <a:rPr lang="en-US" b="0" dirty="0">
                <a:latin typeface="Times New Roman" panose="02020603050405020304" charset="0"/>
              </a:rPr>
              <a:t> para </a:t>
            </a:r>
            <a:r>
              <a:rPr lang="en-US" b="0" dirty="0" err="1">
                <a:latin typeface="Times New Roman" panose="02020603050405020304" charset="0"/>
              </a:rPr>
              <a:t>utilizarlas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su</a:t>
            </a:r>
            <a:r>
              <a:rPr lang="en-US" b="0" dirty="0">
                <a:latin typeface="Times New Roman" panose="02020603050405020304" charset="0"/>
              </a:rPr>
              <a:t> favor para </a:t>
            </a:r>
            <a:r>
              <a:rPr lang="en-US" b="0" dirty="0" err="1">
                <a:latin typeface="Times New Roman" panose="02020603050405020304" charset="0"/>
              </a:rPr>
              <a:t>crecer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ámbitos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su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vida</a:t>
            </a:r>
            <a:r>
              <a:rPr lang="en-US" b="0" dirty="0">
                <a:latin typeface="Times New Roman" panose="02020603050405020304" charset="0"/>
              </a:rPr>
              <a:t>. </a:t>
            </a:r>
            <a:r>
              <a:rPr lang="en-US" b="0" dirty="0" err="1">
                <a:latin typeface="Times New Roman" panose="02020603050405020304" charset="0"/>
              </a:rPr>
              <a:t>También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puede</a:t>
            </a:r>
            <a:r>
              <a:rPr lang="en-US" b="0" dirty="0">
                <a:latin typeface="Times New Roman" panose="02020603050405020304" charset="0"/>
              </a:rPr>
              <a:t> ser </a:t>
            </a:r>
            <a:r>
              <a:rPr lang="en-US" b="0" dirty="0" err="1">
                <a:latin typeface="Times New Roman" panose="02020603050405020304" charset="0"/>
              </a:rPr>
              <a:t>por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temor</a:t>
            </a:r>
            <a:r>
              <a:rPr lang="en-US" b="0" dirty="0">
                <a:latin typeface="Times New Roman" panose="02020603050405020304" charset="0"/>
              </a:rPr>
              <a:t> al </a:t>
            </a:r>
            <a:r>
              <a:rPr lang="en-US" b="0" dirty="0" err="1">
                <a:latin typeface="Times New Roman" panose="02020603050405020304" charset="0"/>
              </a:rPr>
              <a:t>cambio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por</a:t>
            </a:r>
            <a:r>
              <a:rPr lang="en-US" b="0" dirty="0">
                <a:latin typeface="Times New Roman" panose="02020603050405020304" charset="0"/>
              </a:rPr>
              <a:t> sus </a:t>
            </a:r>
            <a:r>
              <a:rPr lang="en-US" b="0" dirty="0" err="1">
                <a:latin typeface="Times New Roman" panose="02020603050405020304" charset="0"/>
              </a:rPr>
              <a:t>problemas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comunicación</a:t>
            </a:r>
            <a:r>
              <a:rPr lang="en-US" b="0" dirty="0">
                <a:latin typeface="Times New Roman" panose="02020603050405020304" charset="0"/>
              </a:rPr>
              <a:t> e </a:t>
            </a:r>
            <a:r>
              <a:rPr lang="en-US" b="0" dirty="0" err="1">
                <a:latin typeface="Times New Roman" panose="02020603050405020304" charset="0"/>
              </a:rPr>
              <a:t>incapacidad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resolución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problemas</a:t>
            </a:r>
            <a:r>
              <a:rPr lang="en-US" b="0" dirty="0">
                <a:latin typeface="Times New Roman" panose="02020603050405020304" charset="0"/>
              </a:rPr>
              <a:t>.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</a:rPr>
              <a:t>Es </a:t>
            </a:r>
            <a:r>
              <a:rPr lang="en-US" b="0" dirty="0" err="1">
                <a:latin typeface="Times New Roman" panose="02020603050405020304" charset="0"/>
              </a:rPr>
              <a:t>importante</a:t>
            </a:r>
            <a:r>
              <a:rPr lang="en-US" b="0" dirty="0">
                <a:latin typeface="Times New Roman" panose="02020603050405020304" charset="0"/>
              </a:rPr>
              <a:t> saber leer las </a:t>
            </a:r>
            <a:r>
              <a:rPr lang="en-US" b="0" dirty="0" err="1">
                <a:latin typeface="Times New Roman" panose="02020603050405020304" charset="0"/>
              </a:rPr>
              <a:t>señales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pues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esto</a:t>
            </a:r>
            <a:r>
              <a:rPr lang="en-US" b="0" dirty="0">
                <a:latin typeface="Times New Roman" panose="02020603050405020304" charset="0"/>
              </a:rPr>
              <a:t> no se da de un </a:t>
            </a:r>
            <a:r>
              <a:rPr lang="en-US" b="0" dirty="0" err="1">
                <a:latin typeface="Times New Roman" panose="02020603050405020304" charset="0"/>
              </a:rPr>
              <a:t>momento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otro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existen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circunstancias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desencadenan</a:t>
            </a:r>
            <a:r>
              <a:rPr lang="en-US" b="0" dirty="0">
                <a:latin typeface="Times New Roman" panose="02020603050405020304" charset="0"/>
              </a:rPr>
              <a:t> con mayor </a:t>
            </a:r>
            <a:r>
              <a:rPr lang="en-US" b="0" dirty="0" err="1">
                <a:latin typeface="Times New Roman" panose="02020603050405020304" charset="0"/>
              </a:rPr>
              <a:t>intensidad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malestares</a:t>
            </a:r>
            <a:r>
              <a:rPr lang="en-US" b="0" dirty="0">
                <a:latin typeface="Times New Roman" panose="02020603050405020304" charset="0"/>
              </a:rPr>
              <a:t>. Una </a:t>
            </a:r>
            <a:r>
              <a:rPr lang="en-US" b="0" dirty="0" err="1">
                <a:latin typeface="Times New Roman" panose="02020603050405020304" charset="0"/>
              </a:rPr>
              <a:t>vez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hecho</a:t>
            </a:r>
            <a:r>
              <a:rPr lang="en-US" b="0" dirty="0">
                <a:latin typeface="Times New Roman" panose="02020603050405020304" charset="0"/>
              </a:rPr>
              <a:t>, es hora de </a:t>
            </a:r>
            <a:r>
              <a:rPr lang="en-US" b="0" dirty="0" err="1">
                <a:latin typeface="Times New Roman" panose="02020603050405020304" charset="0"/>
              </a:rPr>
              <a:t>actuar</a:t>
            </a:r>
            <a:r>
              <a:rPr lang="en-US" b="0" dirty="0">
                <a:latin typeface="Times New Roman" panose="02020603050405020304" charset="0"/>
              </a:rPr>
              <a:t>.</a:t>
            </a:r>
            <a:endParaRPr lang="en-US" b="0" dirty="0">
              <a:latin typeface="Times New Roman" panose="02020603050405020304" charset="0"/>
            </a:endParaRPr>
          </a:p>
          <a:p>
            <a:pPr algn="just"/>
            <a:r>
              <a:rPr lang="en-US" b="0" dirty="0">
                <a:latin typeface="Times New Roman" panose="02020603050405020304" charset="0"/>
              </a:rPr>
              <a:t>El primer paso que </a:t>
            </a:r>
            <a:r>
              <a:rPr lang="en-US" b="0" dirty="0" err="1">
                <a:latin typeface="Times New Roman" panose="02020603050405020304" charset="0"/>
              </a:rPr>
              <a:t>debes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dar</a:t>
            </a:r>
            <a:r>
              <a:rPr lang="en-US" b="0" dirty="0">
                <a:latin typeface="Times New Roman" panose="02020603050405020304" charset="0"/>
              </a:rPr>
              <a:t> es </a:t>
            </a:r>
            <a:r>
              <a:rPr lang="en-US" b="0" dirty="0" err="1">
                <a:latin typeface="Times New Roman" panose="02020603050405020304" charset="0"/>
              </a:rPr>
              <a:t>reconocer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tienes</a:t>
            </a:r>
            <a:r>
              <a:rPr lang="en-US" b="0" dirty="0">
                <a:latin typeface="Times New Roman" panose="02020603050405020304" charset="0"/>
              </a:rPr>
              <a:t> un </a:t>
            </a:r>
            <a:r>
              <a:rPr lang="en-US" b="0" dirty="0" err="1">
                <a:latin typeface="Times New Roman" panose="02020603050405020304" charset="0"/>
              </a:rPr>
              <a:t>problema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está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afectando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tu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vida</a:t>
            </a:r>
            <a:r>
              <a:rPr lang="en-US" b="0" dirty="0">
                <a:latin typeface="Times New Roman" panose="02020603050405020304" charset="0"/>
              </a:rPr>
              <a:t> y que, </a:t>
            </a:r>
            <a:r>
              <a:rPr lang="en-US" b="0" dirty="0" err="1">
                <a:latin typeface="Times New Roman" panose="02020603050405020304" charset="0"/>
              </a:rPr>
              <a:t>si</a:t>
            </a:r>
            <a:r>
              <a:rPr lang="en-US" b="0" dirty="0">
                <a:latin typeface="Times New Roman" panose="02020603050405020304" charset="0"/>
              </a:rPr>
              <a:t> no </a:t>
            </a:r>
            <a:r>
              <a:rPr lang="en-US" b="0" dirty="0" err="1">
                <a:latin typeface="Times New Roman" panose="02020603050405020304" charset="0"/>
              </a:rPr>
              <a:t>haces</a:t>
            </a:r>
            <a:r>
              <a:rPr lang="en-US" b="0" dirty="0">
                <a:latin typeface="Times New Roman" panose="02020603050405020304" charset="0"/>
              </a:rPr>
              <a:t> algo al </a:t>
            </a:r>
            <a:r>
              <a:rPr lang="en-US" b="0" dirty="0" err="1">
                <a:latin typeface="Times New Roman" panose="02020603050405020304" charset="0"/>
              </a:rPr>
              <a:t>respecto</a:t>
            </a:r>
            <a:r>
              <a:rPr lang="en-US" b="0" dirty="0">
                <a:latin typeface="Times New Roman" panose="02020603050405020304" charset="0"/>
              </a:rPr>
              <a:t> para </a:t>
            </a:r>
            <a:r>
              <a:rPr lang="en-US" b="0" dirty="0" err="1">
                <a:latin typeface="Times New Roman" panose="02020603050405020304" charset="0"/>
              </a:rPr>
              <a:t>remediarlo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puede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complicarse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manera</a:t>
            </a:r>
            <a:r>
              <a:rPr lang="en-US" b="0" dirty="0">
                <a:latin typeface="Times New Roman" panose="02020603050405020304" charset="0"/>
              </a:rPr>
              <a:t> grave y sin </a:t>
            </a:r>
            <a:r>
              <a:rPr lang="en-US" b="0" dirty="0" err="1">
                <a:latin typeface="Times New Roman" panose="02020603050405020304" charset="0"/>
              </a:rPr>
              <a:t>retorno</a:t>
            </a:r>
            <a:r>
              <a:rPr lang="en-US" b="0" dirty="0">
                <a:latin typeface="Times New Roman" panose="02020603050405020304" charset="0"/>
              </a:rPr>
              <a:t>. El </a:t>
            </a:r>
            <a:r>
              <a:rPr lang="en-US" b="0" dirty="0" err="1">
                <a:latin typeface="Times New Roman" panose="02020603050405020304" charset="0"/>
              </a:rPr>
              <a:t>tratamiento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más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efectivo</a:t>
            </a:r>
            <a:r>
              <a:rPr lang="en-US" b="0" dirty="0">
                <a:latin typeface="Times New Roman" panose="02020603050405020304" charset="0"/>
              </a:rPr>
              <a:t> para </a:t>
            </a:r>
            <a:r>
              <a:rPr lang="en-US" b="0" dirty="0" err="1">
                <a:latin typeface="Times New Roman" panose="02020603050405020304" charset="0"/>
              </a:rPr>
              <a:t>lograr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controlar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inestabilidad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emocional</a:t>
            </a:r>
            <a:r>
              <a:rPr lang="en-US" b="0" dirty="0">
                <a:latin typeface="Times New Roman" panose="02020603050405020304" charset="0"/>
              </a:rPr>
              <a:t>, es </a:t>
            </a:r>
            <a:r>
              <a:rPr lang="en-US" b="0" dirty="0" err="1">
                <a:latin typeface="Times New Roman" panose="02020603050405020304" charset="0"/>
              </a:rPr>
              <a:t>asistir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terapia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psicológica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donde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puedes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descubrir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más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claramente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origen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estos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cambios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si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existen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situaciones</a:t>
            </a:r>
            <a:r>
              <a:rPr lang="en-US" b="0" dirty="0">
                <a:latin typeface="Times New Roman" panose="02020603050405020304" charset="0"/>
              </a:rPr>
              <a:t> que lo </a:t>
            </a:r>
            <a:r>
              <a:rPr lang="en-US" b="0" dirty="0" err="1">
                <a:latin typeface="Times New Roman" panose="02020603050405020304" charset="0"/>
              </a:rPr>
              <a:t>provoquen</a:t>
            </a:r>
            <a:r>
              <a:rPr lang="en-US" b="0" dirty="0">
                <a:latin typeface="Times New Roman" panose="02020603050405020304" charset="0"/>
              </a:rPr>
              <a:t>. De </a:t>
            </a:r>
            <a:r>
              <a:rPr lang="en-US" b="0" dirty="0" err="1">
                <a:latin typeface="Times New Roman" panose="02020603050405020304" charset="0"/>
              </a:rPr>
              <a:t>esta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manera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puedes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tener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herramientas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técnicas</a:t>
            </a:r>
            <a:r>
              <a:rPr lang="en-US" b="0" dirty="0">
                <a:latin typeface="Times New Roman" panose="02020603050405020304" charset="0"/>
              </a:rPr>
              <a:t> para </a:t>
            </a:r>
            <a:r>
              <a:rPr lang="en-US" b="0" dirty="0" err="1">
                <a:latin typeface="Times New Roman" panose="02020603050405020304" charset="0"/>
              </a:rPr>
              <a:t>evitarlas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solucionar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conflictos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aumentar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tu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autoestima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lograr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equilibrio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tus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relaciones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emocionales</a:t>
            </a:r>
            <a:r>
              <a:rPr lang="en-US" b="0" dirty="0">
                <a:latin typeface="Times New Roman" panose="02020603050405020304" charset="0"/>
              </a:rPr>
              <a:t>. </a:t>
            </a:r>
            <a:r>
              <a:rPr lang="en-US" b="0" dirty="0" err="1">
                <a:latin typeface="Times New Roman" panose="02020603050405020304" charset="0"/>
              </a:rPr>
              <a:t>Puedes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también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intentar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conversar</a:t>
            </a:r>
            <a:r>
              <a:rPr lang="en-US" b="0" dirty="0">
                <a:latin typeface="Times New Roman" panose="02020603050405020304" charset="0"/>
              </a:rPr>
              <a:t> con personas que </a:t>
            </a:r>
            <a:r>
              <a:rPr lang="en-US" b="0" dirty="0" err="1">
                <a:latin typeface="Times New Roman" panose="02020603050405020304" charset="0"/>
              </a:rPr>
              <a:t>sepas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pasan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por</a:t>
            </a:r>
            <a:r>
              <a:rPr lang="en-US" b="0" dirty="0">
                <a:latin typeface="Times New Roman" panose="02020603050405020304" charset="0"/>
              </a:rPr>
              <a:t> lo </a:t>
            </a:r>
            <a:r>
              <a:rPr lang="en-US" b="0" dirty="0" err="1">
                <a:latin typeface="Times New Roman" panose="02020603050405020304" charset="0"/>
              </a:rPr>
              <a:t>mismo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tú</a:t>
            </a:r>
            <a:r>
              <a:rPr lang="en-US" b="0" dirty="0">
                <a:latin typeface="Times New Roman" panose="02020603050405020304" charset="0"/>
              </a:rPr>
              <a:t>, y </a:t>
            </a:r>
            <a:r>
              <a:rPr lang="en-US" b="0" dirty="0" err="1">
                <a:latin typeface="Times New Roman" panose="02020603050405020304" charset="0"/>
              </a:rPr>
              <a:t>practicar</a:t>
            </a:r>
            <a:r>
              <a:rPr lang="en-US" b="0" dirty="0">
                <a:latin typeface="Times New Roman" panose="02020603050405020304" charset="0"/>
              </a:rPr>
              <a:t> con </a:t>
            </a:r>
            <a:r>
              <a:rPr lang="en-US" b="0" dirty="0" err="1">
                <a:latin typeface="Times New Roman" panose="02020603050405020304" charset="0"/>
              </a:rPr>
              <a:t>ellos</a:t>
            </a:r>
            <a:r>
              <a:rPr lang="en-US" b="0" dirty="0">
                <a:latin typeface="Times New Roman" panose="02020603050405020304" charset="0"/>
              </a:rPr>
              <a:t> para </a:t>
            </a:r>
            <a:r>
              <a:rPr lang="en-US" b="0" dirty="0" err="1">
                <a:latin typeface="Times New Roman" panose="02020603050405020304" charset="0"/>
              </a:rPr>
              <a:t>mejorar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tus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canales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comunicación</a:t>
            </a:r>
            <a:r>
              <a:rPr lang="en-US" b="0" dirty="0">
                <a:latin typeface="Times New Roman" panose="02020603050405020304" charset="0"/>
              </a:rPr>
              <a:t> e </a:t>
            </a:r>
            <a:r>
              <a:rPr lang="en-US" b="0" dirty="0" err="1">
                <a:latin typeface="Times New Roman" panose="02020603050405020304" charset="0"/>
              </a:rPr>
              <a:t>interacción</a:t>
            </a:r>
            <a:r>
              <a:rPr lang="en-US" b="0" dirty="0">
                <a:latin typeface="Times New Roman" panose="02020603050405020304" charset="0"/>
              </a:rPr>
              <a:t> social. </a:t>
            </a:r>
            <a:endParaRPr lang="en-US" b="0" dirty="0">
              <a:latin typeface="Times New Roman" panose="02020603050405020304" charset="0"/>
            </a:endParaRPr>
          </a:p>
          <a:p>
            <a:pPr algn="just"/>
            <a:endParaRPr lang="en-US" b="0" dirty="0">
              <a:latin typeface="Times New Roman" panose="02020603050405020304" charset="0"/>
            </a:endParaRPr>
          </a:p>
          <a:p>
            <a:pPr indent="0" algn="just"/>
            <a:endParaRPr lang="es-E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3"/>
          <p:cNvSpPr txBox="1"/>
          <p:nvPr/>
        </p:nvSpPr>
        <p:spPr>
          <a:xfrm>
            <a:off x="1199532" y="887452"/>
            <a:ext cx="6733506" cy="951029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dirty="0" err="1">
                <a:latin typeface="Times New Roman" panose="02020603050405020304" charset="0"/>
              </a:rPr>
              <a:t>Muchas</a:t>
            </a:r>
            <a:r>
              <a:rPr lang="en-US" b="0" dirty="0">
                <a:latin typeface="Times New Roman" panose="02020603050405020304" charset="0"/>
              </a:rPr>
              <a:t> de las </a:t>
            </a:r>
            <a:r>
              <a:rPr lang="en-US" b="0" dirty="0" err="1">
                <a:latin typeface="Times New Roman" panose="02020603050405020304" charset="0"/>
              </a:rPr>
              <a:t>alteraciones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emocionales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surgen</a:t>
            </a:r>
            <a:r>
              <a:rPr lang="en-US" b="0" dirty="0">
                <a:latin typeface="Times New Roman" panose="02020603050405020304" charset="0"/>
              </a:rPr>
              <a:t> ante la </a:t>
            </a:r>
            <a:r>
              <a:rPr lang="en-US" b="0" dirty="0" err="1">
                <a:latin typeface="Times New Roman" panose="02020603050405020304" charset="0"/>
              </a:rPr>
              <a:t>presión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estrés</a:t>
            </a:r>
            <a:r>
              <a:rPr lang="en-US" b="0" dirty="0">
                <a:latin typeface="Times New Roman" panose="02020603050405020304" charset="0"/>
              </a:rPr>
              <a:t> de no </a:t>
            </a:r>
            <a:r>
              <a:rPr lang="en-US" b="0" dirty="0" err="1">
                <a:latin typeface="Times New Roman" panose="02020603050405020304" charset="0"/>
              </a:rPr>
              <a:t>poder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enfrentar</a:t>
            </a:r>
            <a:r>
              <a:rPr lang="en-US" b="0" dirty="0">
                <a:latin typeface="Times New Roman" panose="02020603050405020304" charset="0"/>
              </a:rPr>
              <a:t> o resolver algo, lo </a:t>
            </a:r>
            <a:r>
              <a:rPr lang="en-US" b="0" dirty="0" err="1">
                <a:latin typeface="Times New Roman" panose="02020603050405020304" charset="0"/>
              </a:rPr>
              <a:t>cual</a:t>
            </a:r>
            <a:r>
              <a:rPr lang="en-US" b="0" dirty="0">
                <a:latin typeface="Times New Roman" panose="02020603050405020304" charset="0"/>
              </a:rPr>
              <a:t> causa </a:t>
            </a:r>
            <a:r>
              <a:rPr lang="en-US" b="0" dirty="0" err="1">
                <a:latin typeface="Times New Roman" panose="02020603050405020304" charset="0"/>
              </a:rPr>
              <a:t>ansiedad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desconfianza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nosotros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mismos</a:t>
            </a:r>
            <a:r>
              <a:rPr lang="en-US" b="0" dirty="0">
                <a:latin typeface="Times New Roman" panose="02020603050405020304" charset="0"/>
              </a:rPr>
              <a:t>. Por lo que es ideal, </a:t>
            </a:r>
            <a:r>
              <a:rPr lang="en-US" b="0" dirty="0" err="1">
                <a:latin typeface="Times New Roman" panose="02020603050405020304" charset="0"/>
              </a:rPr>
              <a:t>buscar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actividades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relajantes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ayudan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disminuir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tensión</a:t>
            </a:r>
            <a:r>
              <a:rPr lang="en-US" b="0" dirty="0">
                <a:latin typeface="Times New Roman" panose="02020603050405020304" charset="0"/>
              </a:rPr>
              <a:t> mental y </a:t>
            </a:r>
            <a:r>
              <a:rPr lang="en-US" b="0" dirty="0" err="1">
                <a:latin typeface="Times New Roman" panose="02020603050405020304" charset="0"/>
              </a:rPr>
              <a:t>física</a:t>
            </a:r>
            <a:r>
              <a:rPr lang="en-US" b="0" dirty="0">
                <a:latin typeface="Times New Roman" panose="02020603050405020304" charset="0"/>
              </a:rPr>
              <a:t>, tales </a:t>
            </a:r>
            <a:r>
              <a:rPr lang="en-US" b="0" dirty="0" err="1">
                <a:latin typeface="Times New Roman" panose="02020603050405020304" charset="0"/>
              </a:rPr>
              <a:t>como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prácticas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lectura</a:t>
            </a:r>
            <a:r>
              <a:rPr lang="en-US" b="0" dirty="0">
                <a:latin typeface="Times New Roman" panose="02020603050405020304" charset="0"/>
              </a:rPr>
              <a:t>, yoga, </a:t>
            </a:r>
            <a:r>
              <a:rPr lang="en-US" b="0" dirty="0" err="1">
                <a:latin typeface="Times New Roman" panose="02020603050405020304" charset="0"/>
              </a:rPr>
              <a:t>meditación</a:t>
            </a:r>
            <a:r>
              <a:rPr lang="en-US" b="0" dirty="0">
                <a:latin typeface="Times New Roman" panose="02020603050405020304" charset="0"/>
              </a:rPr>
              <a:t>, paseos </a:t>
            </a:r>
            <a:r>
              <a:rPr lang="en-US" b="0" dirty="0" err="1">
                <a:latin typeface="Times New Roman" panose="02020603050405020304" charset="0"/>
              </a:rPr>
              <a:t>cortos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deportes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dinámicos</a:t>
            </a:r>
            <a:r>
              <a:rPr lang="en-US" b="0" dirty="0">
                <a:latin typeface="Times New Roman" panose="02020603050405020304" charset="0"/>
              </a:rPr>
              <a:t> o </a:t>
            </a:r>
            <a:r>
              <a:rPr lang="en-US" b="0" dirty="0" err="1">
                <a:latin typeface="Times New Roman" panose="02020603050405020304" charset="0"/>
              </a:rPr>
              <a:t>actividades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esparcimiento</a:t>
            </a:r>
            <a:r>
              <a:rPr lang="en-US" b="0" dirty="0">
                <a:latin typeface="Times New Roman" panose="02020603050405020304" charset="0"/>
              </a:rPr>
              <a:t>. La </a:t>
            </a:r>
            <a:r>
              <a:rPr lang="en-US" b="0" dirty="0" err="1">
                <a:latin typeface="Times New Roman" panose="02020603050405020304" charset="0"/>
              </a:rPr>
              <a:t>finalidad</a:t>
            </a:r>
            <a:r>
              <a:rPr lang="en-US" b="0" dirty="0">
                <a:latin typeface="Times New Roman" panose="02020603050405020304" charset="0"/>
              </a:rPr>
              <a:t> de las </a:t>
            </a:r>
            <a:r>
              <a:rPr lang="en-US" b="0" dirty="0" err="1">
                <a:latin typeface="Times New Roman" panose="02020603050405020304" charset="0"/>
              </a:rPr>
              <a:t>mismas</a:t>
            </a:r>
            <a:r>
              <a:rPr lang="en-US" b="0" dirty="0">
                <a:latin typeface="Times New Roman" panose="02020603050405020304" charset="0"/>
              </a:rPr>
              <a:t>, es que </a:t>
            </a:r>
            <a:r>
              <a:rPr lang="en-US" b="0" dirty="0" err="1">
                <a:latin typeface="Times New Roman" panose="02020603050405020304" charset="0"/>
              </a:rPr>
              <a:t>ayuden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despejar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mente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disminuir</a:t>
            </a:r>
            <a:r>
              <a:rPr lang="en-US" b="0" dirty="0">
                <a:latin typeface="Times New Roman" panose="02020603050405020304" charset="0"/>
              </a:rPr>
              <a:t> las </a:t>
            </a:r>
            <a:r>
              <a:rPr lang="en-US" b="0" dirty="0" err="1">
                <a:latin typeface="Times New Roman" panose="02020603050405020304" charset="0"/>
              </a:rPr>
              <a:t>emociones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negativas</a:t>
            </a:r>
            <a:r>
              <a:rPr lang="en-US" b="0" dirty="0">
                <a:latin typeface="Times New Roman" panose="02020603050405020304" charset="0"/>
              </a:rPr>
              <a:t>.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episodios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más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negativos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melancólicos</a:t>
            </a:r>
            <a:r>
              <a:rPr lang="en-US" b="0" dirty="0">
                <a:latin typeface="Times New Roman" panose="02020603050405020304" charset="0"/>
              </a:rPr>
              <a:t>, es normal que </a:t>
            </a:r>
            <a:r>
              <a:rPr lang="en-US" b="0" dirty="0" err="1">
                <a:latin typeface="Times New Roman" panose="02020603050405020304" charset="0"/>
              </a:rPr>
              <a:t>quieras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estar</a:t>
            </a:r>
            <a:r>
              <a:rPr lang="en-US" b="0" dirty="0">
                <a:latin typeface="Times New Roman" panose="02020603050405020304" charset="0"/>
              </a:rPr>
              <a:t> solo, </a:t>
            </a:r>
            <a:r>
              <a:rPr lang="en-US" b="0" dirty="0" err="1">
                <a:latin typeface="Times New Roman" panose="02020603050405020304" charset="0"/>
              </a:rPr>
              <a:t>pero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esto</a:t>
            </a:r>
            <a:r>
              <a:rPr lang="en-US" b="0" dirty="0">
                <a:latin typeface="Times New Roman" panose="02020603050405020304" charset="0"/>
              </a:rPr>
              <a:t> es </a:t>
            </a:r>
            <a:r>
              <a:rPr lang="en-US" b="0" dirty="0" err="1">
                <a:latin typeface="Times New Roman" panose="02020603050405020304" charset="0"/>
              </a:rPr>
              <a:t>contraproducente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porque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justo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soledad</a:t>
            </a:r>
            <a:r>
              <a:rPr lang="en-US" b="0" dirty="0">
                <a:latin typeface="Times New Roman" panose="02020603050405020304" charset="0"/>
              </a:rPr>
              <a:t> es </a:t>
            </a:r>
            <a:r>
              <a:rPr lang="en-US" b="0" dirty="0" err="1">
                <a:latin typeface="Times New Roman" panose="02020603050405020304" charset="0"/>
              </a:rPr>
              <a:t>donde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más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aparecen</a:t>
            </a:r>
            <a:r>
              <a:rPr lang="en-US" b="0" dirty="0">
                <a:latin typeface="Times New Roman" panose="02020603050405020304" charset="0"/>
              </a:rPr>
              <a:t> sin control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pensamientos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negativos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autodestructivos</a:t>
            </a:r>
            <a:r>
              <a:rPr lang="en-US" b="0" dirty="0">
                <a:latin typeface="Times New Roman" panose="02020603050405020304" charset="0"/>
              </a:rPr>
              <a:t>. </a:t>
            </a:r>
            <a:endParaRPr lang="en-US" b="0" dirty="0">
              <a:latin typeface="Times New Roman" panose="020206030504050203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su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lugar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busca</a:t>
            </a:r>
            <a:r>
              <a:rPr lang="en-US" b="0" dirty="0">
                <a:latin typeface="Times New Roman" panose="02020603050405020304" charset="0"/>
              </a:rPr>
              <a:t> un amigo o familiar, </a:t>
            </a:r>
            <a:r>
              <a:rPr lang="en-US" b="0" dirty="0" err="1">
                <a:latin typeface="Times New Roman" panose="02020603050405020304" charset="0"/>
              </a:rPr>
              <a:t>pídele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salir</a:t>
            </a:r>
            <a:r>
              <a:rPr lang="en-US" b="0" dirty="0">
                <a:latin typeface="Times New Roman" panose="02020603050405020304" charset="0"/>
              </a:rPr>
              <a:t> para </a:t>
            </a:r>
            <a:r>
              <a:rPr lang="en-US" b="0" dirty="0" err="1">
                <a:latin typeface="Times New Roman" panose="02020603050405020304" charset="0"/>
              </a:rPr>
              <a:t>distraerte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desahogarte</a:t>
            </a:r>
            <a:r>
              <a:rPr lang="en-US" b="0" dirty="0">
                <a:latin typeface="Times New Roman" panose="02020603050405020304" charset="0"/>
              </a:rPr>
              <a:t> con </a:t>
            </a:r>
            <a:r>
              <a:rPr lang="en-US" b="0" dirty="0" err="1">
                <a:latin typeface="Times New Roman" panose="02020603050405020304" charset="0"/>
              </a:rPr>
              <a:t>él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sobre</a:t>
            </a:r>
            <a:r>
              <a:rPr lang="en-US" b="0" dirty="0">
                <a:latin typeface="Times New Roman" panose="02020603050405020304" charset="0"/>
              </a:rPr>
              <a:t> lo que </a:t>
            </a:r>
            <a:r>
              <a:rPr lang="en-US" b="0" dirty="0" err="1">
                <a:latin typeface="Times New Roman" panose="02020603050405020304" charset="0"/>
              </a:rPr>
              <a:t>te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preocupa</a:t>
            </a:r>
            <a:r>
              <a:rPr lang="en-US" b="0" dirty="0">
                <a:latin typeface="Times New Roman" panose="02020603050405020304" charset="0"/>
              </a:rPr>
              <a:t>. Como </a:t>
            </a:r>
            <a:r>
              <a:rPr lang="en-US" b="0" dirty="0" err="1">
                <a:latin typeface="Times New Roman" panose="02020603050405020304" charset="0"/>
              </a:rPr>
              <a:t>pudiste</a:t>
            </a:r>
            <a:r>
              <a:rPr lang="en-US" b="0" dirty="0">
                <a:latin typeface="Times New Roman" panose="02020603050405020304" charset="0"/>
              </a:rPr>
              <a:t> leer con </a:t>
            </a:r>
            <a:r>
              <a:rPr lang="en-US" b="0" dirty="0" err="1">
                <a:latin typeface="Times New Roman" panose="02020603050405020304" charset="0"/>
              </a:rPr>
              <a:t>anterioridad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estos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cambios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emocionales</a:t>
            </a:r>
            <a:r>
              <a:rPr lang="en-US" b="0" dirty="0">
                <a:latin typeface="Times New Roman" panose="02020603050405020304" charset="0"/>
              </a:rPr>
              <a:t> no se dan de forma </a:t>
            </a:r>
            <a:r>
              <a:rPr lang="en-US" b="0" dirty="0" err="1">
                <a:latin typeface="Times New Roman" panose="02020603050405020304" charset="0"/>
              </a:rPr>
              <a:t>sorpresiva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sino</a:t>
            </a:r>
            <a:r>
              <a:rPr lang="en-US" b="0" dirty="0">
                <a:latin typeface="Times New Roman" panose="02020603050405020304" charset="0"/>
              </a:rPr>
              <a:t> que se van </a:t>
            </a:r>
            <a:r>
              <a:rPr lang="en-US" b="0" dirty="0" err="1">
                <a:latin typeface="Times New Roman" panose="02020603050405020304" charset="0"/>
              </a:rPr>
              <a:t>mostrando</a:t>
            </a:r>
            <a:r>
              <a:rPr lang="en-US" b="0" dirty="0">
                <a:latin typeface="Times New Roman" panose="02020603050405020304" charset="0"/>
              </a:rPr>
              <a:t> poco a poco hasta que lo </a:t>
            </a:r>
            <a:r>
              <a:rPr lang="en-US" b="0" dirty="0" err="1">
                <a:latin typeface="Times New Roman" panose="02020603050405020304" charset="0"/>
              </a:rPr>
              <a:t>transformas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parte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ti</a:t>
            </a:r>
            <a:r>
              <a:rPr lang="en-US" b="0" dirty="0">
                <a:latin typeface="Times New Roman" panose="02020603050405020304" charset="0"/>
              </a:rPr>
              <a:t>, de </a:t>
            </a:r>
            <a:r>
              <a:rPr lang="en-US" b="0" dirty="0" err="1">
                <a:latin typeface="Times New Roman" panose="02020603050405020304" charset="0"/>
              </a:rPr>
              <a:t>manera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inconsciente</a:t>
            </a:r>
            <a:r>
              <a:rPr lang="en-US" b="0" dirty="0">
                <a:latin typeface="Times New Roman" panose="02020603050405020304" charset="0"/>
              </a:rPr>
              <a:t>. Si </a:t>
            </a:r>
            <a:r>
              <a:rPr lang="en-US" b="0" dirty="0" err="1">
                <a:latin typeface="Times New Roman" panose="02020603050405020304" charset="0"/>
              </a:rPr>
              <a:t>tienes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posibilidad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acudir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terapia</a:t>
            </a:r>
            <a:r>
              <a:rPr lang="en-US" b="0" dirty="0">
                <a:latin typeface="Times New Roman" panose="02020603050405020304" charset="0"/>
              </a:rPr>
              <a:t>, es </a:t>
            </a:r>
            <a:r>
              <a:rPr lang="en-US" b="0" dirty="0" err="1">
                <a:latin typeface="Times New Roman" panose="02020603050405020304" charset="0"/>
              </a:rPr>
              <a:t>importante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te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enseñen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identificar</a:t>
            </a:r>
            <a:r>
              <a:rPr lang="en-US" b="0" dirty="0">
                <a:latin typeface="Times New Roman" panose="02020603050405020304" charset="0"/>
              </a:rPr>
              <a:t> las </a:t>
            </a:r>
            <a:r>
              <a:rPr lang="en-US" b="0" dirty="0" err="1">
                <a:latin typeface="Times New Roman" panose="02020603050405020304" charset="0"/>
              </a:rPr>
              <a:t>situaciones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desencadenantes</a:t>
            </a:r>
            <a:r>
              <a:rPr lang="en-US" b="0" dirty="0">
                <a:latin typeface="Times New Roman" panose="02020603050405020304" charset="0"/>
              </a:rPr>
              <a:t>, de modo que </a:t>
            </a:r>
            <a:r>
              <a:rPr lang="en-US" b="0" dirty="0" err="1">
                <a:latin typeface="Times New Roman" panose="02020603050405020304" charset="0"/>
              </a:rPr>
              <a:t>puedas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analizarlas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alejarte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buscando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mejor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manera</a:t>
            </a:r>
            <a:r>
              <a:rPr lang="en-US" b="0" dirty="0">
                <a:latin typeface="Times New Roman" panose="02020603050405020304" charset="0"/>
              </a:rPr>
              <a:t> de responder </a:t>
            </a:r>
            <a:r>
              <a:rPr lang="en-US" b="0" dirty="0" err="1">
                <a:latin typeface="Times New Roman" panose="02020603050405020304" charset="0"/>
              </a:rPr>
              <a:t>cuando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enfrentes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esta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un </a:t>
            </a:r>
            <a:r>
              <a:rPr lang="en-US" b="0" dirty="0" err="1">
                <a:latin typeface="Times New Roman" panose="02020603050405020304" charset="0"/>
              </a:rPr>
              <a:t>futuro</a:t>
            </a:r>
            <a:r>
              <a:rPr lang="en-US" b="0" dirty="0">
                <a:latin typeface="Times New Roman" panose="02020603050405020304" charset="0"/>
              </a:rPr>
              <a:t>. </a:t>
            </a:r>
            <a:endParaRPr lang="en-US" b="0" dirty="0">
              <a:latin typeface="Times New Roman" panose="02020603050405020304" charset="0"/>
            </a:endParaRPr>
          </a:p>
          <a:p>
            <a:pPr algn="just"/>
            <a:r>
              <a:rPr lang="en-US" b="0" dirty="0">
                <a:latin typeface="Times New Roman" panose="02020603050405020304" charset="0"/>
              </a:rPr>
              <a:t>Lo </a:t>
            </a:r>
            <a:r>
              <a:rPr lang="en-US" b="0" dirty="0" err="1">
                <a:latin typeface="Times New Roman" panose="02020603050405020304" charset="0"/>
              </a:rPr>
              <a:t>importante</a:t>
            </a:r>
            <a:r>
              <a:rPr lang="en-US" b="0" dirty="0">
                <a:latin typeface="Times New Roman" panose="02020603050405020304" charset="0"/>
              </a:rPr>
              <a:t> es, que </a:t>
            </a:r>
            <a:r>
              <a:rPr lang="en-US" b="0" dirty="0" err="1">
                <a:latin typeface="Times New Roman" panose="02020603050405020304" charset="0"/>
              </a:rPr>
              <a:t>tengas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capacidad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predecir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actuar</a:t>
            </a:r>
            <a:r>
              <a:rPr lang="en-US" b="0" dirty="0">
                <a:latin typeface="Times New Roman" panose="02020603050405020304" charset="0"/>
              </a:rPr>
              <a:t> y resolver </a:t>
            </a:r>
            <a:r>
              <a:rPr lang="en-US" b="0" dirty="0" err="1">
                <a:latin typeface="Times New Roman" panose="02020603050405020304" charset="0"/>
              </a:rPr>
              <a:t>tus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momentos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predisposición</a:t>
            </a:r>
            <a:r>
              <a:rPr lang="en-US" b="0" dirty="0">
                <a:latin typeface="Times New Roman" panose="02020603050405020304" charset="0"/>
              </a:rPr>
              <a:t> sin que </a:t>
            </a:r>
            <a:r>
              <a:rPr lang="en-US" b="0" dirty="0" err="1">
                <a:latin typeface="Times New Roman" panose="02020603050405020304" charset="0"/>
              </a:rPr>
              <a:t>ocurran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consecuencias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negativas</a:t>
            </a:r>
            <a:r>
              <a:rPr lang="en-US" b="0" dirty="0">
                <a:latin typeface="Times New Roman" panose="02020603050405020304" charset="0"/>
              </a:rPr>
              <a:t>. La idea no es </a:t>
            </a:r>
            <a:r>
              <a:rPr lang="en-US" b="0" dirty="0" err="1">
                <a:latin typeface="Times New Roman" panose="02020603050405020304" charset="0"/>
              </a:rPr>
              <a:t>cambiar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una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emoción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por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otra</a:t>
            </a:r>
            <a:r>
              <a:rPr lang="en-US" b="0" dirty="0">
                <a:latin typeface="Times New Roman" panose="02020603050405020304" charset="0"/>
              </a:rPr>
              <a:t> para que se </a:t>
            </a:r>
            <a:r>
              <a:rPr lang="en-US" b="0" dirty="0" err="1">
                <a:latin typeface="Times New Roman" panose="02020603050405020304" charset="0"/>
              </a:rPr>
              <a:t>elimine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por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completo</a:t>
            </a:r>
            <a:r>
              <a:rPr lang="en-US" b="0" dirty="0">
                <a:latin typeface="Times New Roman" panose="02020603050405020304" charset="0"/>
              </a:rPr>
              <a:t> y que </a:t>
            </a:r>
            <a:r>
              <a:rPr lang="en-US" b="0" dirty="0" err="1">
                <a:latin typeface="Times New Roman" panose="02020603050405020304" charset="0"/>
              </a:rPr>
              <a:t>vuelvas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sentirla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jamás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sino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expresarla</a:t>
            </a:r>
            <a:r>
              <a:rPr lang="en-US" b="0" dirty="0">
                <a:latin typeface="Times New Roman" panose="02020603050405020304" charset="0"/>
              </a:rPr>
              <a:t> de </a:t>
            </a:r>
            <a:r>
              <a:rPr lang="en-US" b="0" dirty="0" err="1">
                <a:latin typeface="Times New Roman" panose="02020603050405020304" charset="0"/>
              </a:rPr>
              <a:t>manera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adecuada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los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momentos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correctos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pero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por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sobre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todo</a:t>
            </a:r>
            <a:r>
              <a:rPr lang="en-US" b="0" dirty="0">
                <a:latin typeface="Times New Roman" panose="02020603050405020304" charset="0"/>
              </a:rPr>
              <a:t>, a no </a:t>
            </a:r>
            <a:r>
              <a:rPr lang="en-US" b="0" dirty="0" err="1">
                <a:latin typeface="Times New Roman" panose="02020603050405020304" charset="0"/>
              </a:rPr>
              <a:t>dejarse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controlar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por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estos</a:t>
            </a:r>
            <a:r>
              <a:rPr lang="en-US" b="0" dirty="0">
                <a:latin typeface="Times New Roman" panose="02020603050405020304" charset="0"/>
              </a:rPr>
              <a:t>. </a:t>
            </a:r>
            <a:r>
              <a:rPr lang="en-US" b="0" dirty="0" err="1">
                <a:latin typeface="Times New Roman" panose="02020603050405020304" charset="0"/>
              </a:rPr>
              <a:t>Así</a:t>
            </a:r>
            <a:r>
              <a:rPr lang="en-US" b="0" dirty="0">
                <a:latin typeface="Times New Roman" panose="02020603050405020304" charset="0"/>
              </a:rPr>
              <a:t> que, </a:t>
            </a:r>
            <a:r>
              <a:rPr lang="en-US" b="0" dirty="0" err="1">
                <a:latin typeface="Times New Roman" panose="02020603050405020304" charset="0"/>
              </a:rPr>
              <a:t>si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sientes</a:t>
            </a:r>
            <a:r>
              <a:rPr lang="en-US" b="0" dirty="0">
                <a:latin typeface="Times New Roman" panose="02020603050405020304" charset="0"/>
              </a:rPr>
              <a:t> tristeza </a:t>
            </a:r>
            <a:r>
              <a:rPr lang="en-US" b="0" dirty="0" err="1">
                <a:latin typeface="Times New Roman" panose="02020603050405020304" charset="0"/>
              </a:rPr>
              <a:t>puedes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sentirla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si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estás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alegre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muéstrala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si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estás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enojado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busca</a:t>
            </a:r>
            <a:r>
              <a:rPr lang="en-US" b="0" dirty="0">
                <a:latin typeface="Times New Roman" panose="02020603050405020304" charset="0"/>
              </a:rPr>
              <a:t> la forma de </a:t>
            </a:r>
            <a:r>
              <a:rPr lang="en-US" b="0" dirty="0" err="1">
                <a:latin typeface="Times New Roman" panose="02020603050405020304" charset="0"/>
              </a:rPr>
              <a:t>liberarla</a:t>
            </a:r>
            <a:r>
              <a:rPr lang="en-US" b="0" dirty="0">
                <a:latin typeface="Times New Roman" panose="02020603050405020304" charset="0"/>
              </a:rPr>
              <a:t> y que no </a:t>
            </a:r>
            <a:r>
              <a:rPr lang="en-US" b="0" dirty="0" err="1">
                <a:latin typeface="Times New Roman" panose="02020603050405020304" charset="0"/>
              </a:rPr>
              <a:t>afecte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otros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pero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sobre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todo</a:t>
            </a:r>
            <a:r>
              <a:rPr lang="en-US" b="0" dirty="0">
                <a:latin typeface="Times New Roman" panose="02020603050405020304" charset="0"/>
              </a:rPr>
              <a:t> a </a:t>
            </a:r>
            <a:r>
              <a:rPr lang="en-US" b="0" dirty="0" err="1">
                <a:latin typeface="Times New Roman" panose="02020603050405020304" charset="0"/>
              </a:rPr>
              <a:t>ti</a:t>
            </a:r>
            <a:r>
              <a:rPr lang="en-US" b="0" dirty="0">
                <a:latin typeface="Times New Roman" panose="02020603050405020304" charset="0"/>
              </a:rPr>
              <a:t>. Sea </a:t>
            </a:r>
            <a:r>
              <a:rPr lang="en-US" b="0" dirty="0" err="1">
                <a:latin typeface="Times New Roman" panose="02020603050405020304" charset="0"/>
              </a:rPr>
              <a:t>cual</a:t>
            </a:r>
            <a:r>
              <a:rPr lang="en-US" b="0" dirty="0">
                <a:latin typeface="Times New Roman" panose="02020603050405020304" charset="0"/>
              </a:rPr>
              <a:t> sea </a:t>
            </a:r>
            <a:r>
              <a:rPr lang="en-US" b="0" dirty="0" err="1">
                <a:latin typeface="Times New Roman" panose="02020603050405020304" charset="0"/>
              </a:rPr>
              <a:t>tu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decisión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creo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espero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puedes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tomar</a:t>
            </a:r>
            <a:r>
              <a:rPr lang="en-US" b="0" dirty="0">
                <a:latin typeface="Times New Roman" panose="02020603050405020304" charset="0"/>
              </a:rPr>
              <a:t> la </a:t>
            </a:r>
            <a:r>
              <a:rPr lang="en-US" b="0" dirty="0" err="1">
                <a:latin typeface="Times New Roman" panose="02020603050405020304" charset="0"/>
              </a:rPr>
              <a:t>mejor</a:t>
            </a:r>
            <a:r>
              <a:rPr lang="en-US" b="0" dirty="0">
                <a:latin typeface="Times New Roman" panose="02020603050405020304" charset="0"/>
              </a:rPr>
              <a:t> para </a:t>
            </a:r>
            <a:r>
              <a:rPr lang="en-US" b="0" dirty="0" err="1">
                <a:latin typeface="Times New Roman" panose="02020603050405020304" charset="0"/>
              </a:rPr>
              <a:t>ti</a:t>
            </a:r>
            <a:r>
              <a:rPr lang="en-US" b="0" dirty="0">
                <a:latin typeface="Times New Roman" panose="02020603050405020304" charset="0"/>
              </a:rPr>
              <a:t>. No </a:t>
            </a:r>
            <a:r>
              <a:rPr lang="en-US" b="0" dirty="0" err="1">
                <a:latin typeface="Times New Roman" panose="02020603050405020304" charset="0"/>
              </a:rPr>
              <a:t>creas</a:t>
            </a:r>
            <a:r>
              <a:rPr lang="en-US" b="0" dirty="0">
                <a:latin typeface="Times New Roman" panose="02020603050405020304" charset="0"/>
              </a:rPr>
              <a:t> que no </a:t>
            </a:r>
            <a:r>
              <a:rPr lang="en-US" b="0" dirty="0" err="1">
                <a:latin typeface="Times New Roman" panose="02020603050405020304" charset="0"/>
              </a:rPr>
              <a:t>tienes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opciones</a:t>
            </a:r>
            <a:r>
              <a:rPr lang="en-US" b="0" dirty="0">
                <a:latin typeface="Times New Roman" panose="02020603050405020304" charset="0"/>
              </a:rPr>
              <a:t>, </a:t>
            </a:r>
            <a:r>
              <a:rPr lang="en-US" b="0" dirty="0" err="1">
                <a:latin typeface="Times New Roman" panose="02020603050405020304" charset="0"/>
              </a:rPr>
              <a:t>siempre</a:t>
            </a:r>
            <a:r>
              <a:rPr lang="en-US" b="0" dirty="0">
                <a:latin typeface="Times New Roman" panose="02020603050405020304" charset="0"/>
              </a:rPr>
              <a:t> las hay, </a:t>
            </a:r>
            <a:r>
              <a:rPr lang="en-US" b="0" dirty="0" err="1">
                <a:latin typeface="Times New Roman" panose="02020603050405020304" charset="0"/>
              </a:rPr>
              <a:t>siempre</a:t>
            </a:r>
            <a:r>
              <a:rPr lang="en-US" b="0" dirty="0">
                <a:latin typeface="Times New Roman" panose="02020603050405020304" charset="0"/>
              </a:rPr>
              <a:t> y </a:t>
            </a:r>
            <a:r>
              <a:rPr lang="en-US" b="0" dirty="0" err="1">
                <a:latin typeface="Times New Roman" panose="02020603050405020304" charset="0"/>
              </a:rPr>
              <a:t>cuando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tú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aceptes</a:t>
            </a:r>
            <a:r>
              <a:rPr lang="en-US" b="0" dirty="0">
                <a:latin typeface="Times New Roman" panose="02020603050405020304" charset="0"/>
              </a:rPr>
              <a:t> que </a:t>
            </a:r>
            <a:r>
              <a:rPr lang="en-US" b="0" dirty="0" err="1">
                <a:latin typeface="Times New Roman" panose="02020603050405020304" charset="0"/>
              </a:rPr>
              <a:t>necesitas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ayuda</a:t>
            </a:r>
            <a:r>
              <a:rPr lang="en-US" b="0" dirty="0">
                <a:latin typeface="Times New Roman" panose="02020603050405020304" charset="0"/>
              </a:rPr>
              <a:t>.</a:t>
            </a:r>
            <a:endParaRPr lang="en-US" b="0" dirty="0">
              <a:latin typeface="Times New Roman" panose="02020603050405020304" charset="0"/>
            </a:endParaRPr>
          </a:p>
          <a:p>
            <a:pPr algn="just"/>
            <a:endParaRPr lang="en-US" b="0" dirty="0">
              <a:latin typeface="Times New Roman" panose="02020603050405020304" charset="0"/>
            </a:endParaRPr>
          </a:p>
          <a:p>
            <a:pPr indent="0" algn="just"/>
            <a:endParaRPr lang="en-US" b="0" dirty="0">
              <a:latin typeface="Times New Roman" panose="02020603050405020304" charset="0"/>
            </a:endParaRPr>
          </a:p>
          <a:p>
            <a:pPr indent="0" algn="just"/>
            <a:endParaRPr lang="es-ES" altLang="en-US" dirty="0"/>
          </a:p>
        </p:txBody>
      </p:sp>
      <p:pic>
        <p:nvPicPr>
          <p:cNvPr id="2" name="Imagen 1"/>
          <p:cNvPicPr/>
          <p:nvPr/>
        </p:nvPicPr>
        <p:blipFill>
          <a:blip r:embed="rId1"/>
          <a:stretch>
            <a:fillRect/>
          </a:stretch>
        </p:blipFill>
        <p:spPr>
          <a:xfrm>
            <a:off x="1946910" y="9740116"/>
            <a:ext cx="2619375" cy="76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Cuadro de texto 102"/>
          <p:cNvSpPr txBox="1"/>
          <p:nvPr/>
        </p:nvSpPr>
        <p:spPr>
          <a:xfrm>
            <a:off x="1309585" y="10502116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b="0" dirty="0">
                <a:latin typeface="Calibri" panose="020F0502020204030204" charset="0"/>
                <a:cs typeface="Times New Roman" panose="02020603050405020304" charset="0"/>
              </a:rPr>
              <a:t> </a:t>
            </a:r>
            <a:r>
              <a:rPr lang="en-US" b="0" dirty="0">
                <a:latin typeface="Times New Roman" panose="02020603050405020304" charset="0"/>
              </a:rPr>
              <a:t> </a:t>
            </a:r>
            <a:endParaRPr lang="en-US" b="0" dirty="0">
              <a:latin typeface="Times New Roman" panose="02020603050405020304" charset="0"/>
            </a:endParaRPr>
          </a:p>
          <a:p>
            <a:pPr indent="0"/>
            <a:r>
              <a:rPr lang="en-US" b="0" dirty="0">
                <a:latin typeface="Times New Roman" panose="02020603050405020304" charset="0"/>
              </a:rPr>
              <a:t>         Por </a:t>
            </a:r>
            <a:r>
              <a:rPr lang="en-US" b="0" dirty="0" err="1">
                <a:latin typeface="Times New Roman" panose="02020603050405020304" charset="0"/>
              </a:rPr>
              <a:t>más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información</a:t>
            </a:r>
            <a:r>
              <a:rPr lang="en-US" b="0" dirty="0">
                <a:latin typeface="Times New Roman" panose="02020603050405020304" charset="0"/>
              </a:rPr>
              <a:t>, consulta </a:t>
            </a:r>
            <a:r>
              <a:rPr lang="en-US" b="0" dirty="0" err="1">
                <a:latin typeface="Times New Roman" panose="02020603050405020304" charset="0"/>
              </a:rPr>
              <a:t>en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el</a:t>
            </a:r>
            <a:r>
              <a:rPr lang="en-US" b="0" dirty="0">
                <a:latin typeface="Times New Roman" panose="02020603050405020304" charset="0"/>
              </a:rPr>
              <a:t> </a:t>
            </a:r>
            <a:r>
              <a:rPr lang="en-US" b="0" dirty="0" err="1">
                <a:latin typeface="Times New Roman" panose="02020603050405020304" charset="0"/>
              </a:rPr>
              <a:t>código</a:t>
            </a:r>
            <a:r>
              <a:rPr lang="en-US" b="0" dirty="0">
                <a:latin typeface="Times New Roman" panose="02020603050405020304" charset="0"/>
              </a:rPr>
              <a:t> QR  </a:t>
            </a:r>
            <a:endParaRPr lang="es-ES" altLang="en-US" dirty="0"/>
          </a:p>
        </p:txBody>
      </p:sp>
      <p:pic>
        <p:nvPicPr>
          <p:cNvPr id="5" name="Imagen 4"/>
          <p:cNvPicPr/>
          <p:nvPr/>
        </p:nvPicPr>
        <p:blipFill>
          <a:blip r:embed="rId2"/>
          <a:stretch>
            <a:fillRect/>
          </a:stretch>
        </p:blipFill>
        <p:spPr>
          <a:xfrm>
            <a:off x="1947244" y="11203056"/>
            <a:ext cx="561975" cy="561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adro de texto 103"/>
          <p:cNvSpPr txBox="1"/>
          <p:nvPr/>
        </p:nvSpPr>
        <p:spPr>
          <a:xfrm>
            <a:off x="1260779" y="794068"/>
            <a:ext cx="6611012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   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Amor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s-ES" altLang="en-US" b="0" dirty="0">
                <a:latin typeface="Times New Roman" panose="02020603050405020304" charset="0"/>
                <a:cs typeface="Calibri" panose="020F0502020204030204" charset="0"/>
              </a:rPr>
              <a:t>                                </a:t>
            </a:r>
            <a:endParaRPr lang="es-ES" alt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s-ES" altLang="en-US" b="0" dirty="0">
                <a:latin typeface="Times New Roman" panose="02020603050405020304" charset="0"/>
                <a:cs typeface="Calibri" panose="020F0502020204030204" charset="0"/>
              </a:rPr>
              <a:t>                                       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Octavio Díaz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Amor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amor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ilumina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amor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daña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Filoso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guadaña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s-ES" altLang="en-US" b="0" dirty="0" err="1">
                <a:latin typeface="Times New Roman" panose="02020603050405020304" charset="0"/>
                <a:cs typeface="Calibri" panose="020F0502020204030204" charset="0"/>
              </a:rPr>
              <a:t>h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ermoso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también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marca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s-ES" altLang="en-US" b="0" dirty="0">
                <a:latin typeface="Times New Roman" panose="02020603050405020304" charset="0"/>
                <a:cs typeface="Calibri" panose="020F0502020204030204" charset="0"/>
              </a:rPr>
              <a:t>c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omo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araña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acompaña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entonces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extraña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Dice que ama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solo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engaña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aquel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empaña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Uno ama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entonces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empeña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respaldarla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Al no ser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</a:t>
            </a:r>
            <a:r>
              <a:rPr lang="es-ES" altLang="en-US" b="0" dirty="0" err="1">
                <a:latin typeface="Times New Roman" panose="02020603050405020304" charset="0"/>
                <a:cs typeface="Calibri" panose="020F0502020204030204" charset="0"/>
              </a:rPr>
              <a:t>í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proco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energía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ordeña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piraña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alimenta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alma.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Ese dolor que no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deja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disfrutarla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ensancha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avalancha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sobre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corazón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sin alas.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Este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asombrado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desdicha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sin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marcha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aceptando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final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racha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ctr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s-E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4"/>
          <p:cNvSpPr txBox="1"/>
          <p:nvPr/>
        </p:nvSpPr>
        <p:spPr>
          <a:xfrm>
            <a:off x="1100837" y="842336"/>
            <a:ext cx="6931214" cy="84016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s-ES" altLang="en-US" b="1" dirty="0">
                <a:latin typeface="Times New Roman" panose="02020603050405020304" charset="0"/>
                <a:cs typeface="Calibri" panose="020F0502020204030204" charset="0"/>
              </a:rPr>
              <a:t>                                         </a:t>
            </a:r>
            <a:r>
              <a:rPr lang="en-US" b="1" dirty="0">
                <a:latin typeface="Times New Roman" panose="02020603050405020304" charset="0"/>
                <a:cs typeface="Calibri" panose="020F0502020204030204" charset="0"/>
              </a:rPr>
              <a:t>La bola de </a:t>
            </a:r>
            <a:r>
              <a:rPr lang="en-US" b="1" dirty="0" err="1">
                <a:latin typeface="Times New Roman" panose="02020603050405020304" charset="0"/>
                <a:cs typeface="Calibri" panose="020F0502020204030204" charset="0"/>
              </a:rPr>
              <a:t>papel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                                                       </a:t>
            </a:r>
            <a:r>
              <a:rPr lang="es-ES" altLang="en-US" b="0" dirty="0">
                <a:latin typeface="Times New Roman" panose="02020603050405020304" charset="0"/>
                <a:cs typeface="Calibri" panose="020F0502020204030204" charset="0"/>
              </a:rPr>
              <a:t>       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Valentina Alves y Matilde Chiesa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“Joven  de 21  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años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 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 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hallada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ropa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  interior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   hotel  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abandonado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  Salto de Tequendama, Colombia, a las 20 horas de 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tarde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con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varias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lesiones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pecho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abdomen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realizadas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arma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blanca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Portaba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DNI con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nombre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Sara Jaramillo, se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estima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era de la zona,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alguien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reconoce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identidad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difunta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llamar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al 55124.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Aún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no hay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sospechosos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”.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-¡Julia, Julia!  ¿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es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amiga? 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Gritó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madre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quedé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paralizada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segundos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mirando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tele,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momento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supe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hacer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más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agarrar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cosas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partir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casa de Sara para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confirmar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chica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noticia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verdaderamente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llegué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casa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familia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Sara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reunida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envueltos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lágrimas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abracé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fui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directo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cuarto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mi amiga,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buscar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nuestra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cajita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recuerdos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vi algo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llamó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atención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una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bola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papel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escondida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adentro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baúl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dónde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caja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momento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llegó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policía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rápidamente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habitación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ganó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curiosidad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llevé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la bolita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papel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tarde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noche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realizaba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reconocimiento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autopsia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cuerpo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encontrado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; 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llena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valentía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dolor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ofrecí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familia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no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animaba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Cuando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entré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vi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definitivamente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era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ella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mi amiga, me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largué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llorar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corriendo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lugar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rumbo a mi casa,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necesitaba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sola y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pensar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llegar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mi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recámara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recordé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papel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que le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quitado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cajón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decía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así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: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endParaRPr lang="es-E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adro de texto 103"/>
          <p:cNvSpPr txBox="1"/>
          <p:nvPr/>
        </p:nvSpPr>
        <p:spPr>
          <a:xfrm>
            <a:off x="1323418" y="919003"/>
            <a:ext cx="6486052" cy="1034129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"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Aún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recuerdo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ese día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fuera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hoy,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aunque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pasaron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cinco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años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cinco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años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 ese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momento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me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carcome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día y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noche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donde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puedo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cerrar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ojos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sin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imaginar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mirada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satisfacción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arriba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mío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Están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intactos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mientras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yo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tenga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voy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tener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allí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siempre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mi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recuerdo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único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me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sacia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es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pensar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día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nos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volvamos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ver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sé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ese día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llegar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planeo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destrozarte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hiciste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conmigo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Me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arrebataste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mi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tranquilidad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esencia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Nunca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volví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ser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capaz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sentirle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calidez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algo,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apagaste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mí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hiciste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todos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mis días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fríos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le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nublaste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mente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mi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propia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madre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inesperado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ver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ella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defiende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sabiendo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daño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me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causaste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mí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propia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hija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El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odio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ansiedad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depresión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tengo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solo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crece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crece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se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lo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lucho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no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voy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cansarme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sé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cuál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es mi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objetivo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tengo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mira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tiempo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no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quiero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nadie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sienta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mismo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voy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acabar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contigo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no lo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voy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permitir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voy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esperar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aquel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viejo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hotel,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donde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comenzó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todo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habitación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tan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oscura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donde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mi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voz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no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podía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escucharse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ahí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mismo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ser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fin,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enredándote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juego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perverso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donde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solo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yo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sé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las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reglas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quiero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ver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animas,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ahora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ya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no soy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igual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después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eternos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cinco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años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quiero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descubrir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si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seguís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siendo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igual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cobarde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como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día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abusaste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aquella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niña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suplicaba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pararas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ahora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las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cosas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cambiaron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rogar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vos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 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momento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pases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puerta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me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veas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sola 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indefensa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muero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ver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reacción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no vas a saber lo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está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detrás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del conjunto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microtul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Al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levantar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primer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dedo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antes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tocar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alguna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parte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mí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sacare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navaja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debajo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del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almohadón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el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yo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este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apoyada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y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allí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mismo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acabaré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con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tu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vida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poco a poco,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aunque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no se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asemeja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ni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mitad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 lo que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yo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sentí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, es la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única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forma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librarme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i="1" dirty="0" err="1">
                <a:latin typeface="Times New Roman" panose="02020603050405020304" charset="0"/>
                <a:cs typeface="Calibri" panose="020F0502020204030204" charset="0"/>
              </a:rPr>
              <a:t>ti</a:t>
            </a:r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. "</a:t>
            </a:r>
            <a:endParaRPr lang="en-US" b="0" i="1" dirty="0">
              <a:latin typeface="Times New Roman" panose="02020603050405020304" charset="0"/>
              <a:cs typeface="Calibri" panose="020F0502020204030204" charset="0"/>
            </a:endParaRPr>
          </a:p>
          <a:p>
            <a:pPr indent="0" algn="just"/>
            <a:r>
              <a:rPr lang="en-US" b="0" i="1" dirty="0">
                <a:latin typeface="Times New Roman" panose="02020603050405020304" charset="0"/>
                <a:cs typeface="Calibri" panose="020F0502020204030204" charset="0"/>
              </a:rPr>
              <a:t> </a:t>
            </a:r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  <a:p>
            <a:pPr algn="just"/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Terminé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leer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carta con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ojos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aguados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sin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poder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creer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lo que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estaba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leyendo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su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plan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había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salido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al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revés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Después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planteármelo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por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un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buen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tiempo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decidí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contarle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mamá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hallazgo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juntas a la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comisaría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para que se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haga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justicia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en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nombre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de mi amiga. Solo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queda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descubrir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quién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fue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,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pero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tengo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 mis </a:t>
            </a:r>
            <a:r>
              <a:rPr lang="en-US" b="0" dirty="0" err="1">
                <a:latin typeface="Times New Roman" panose="02020603050405020304" charset="0"/>
                <a:cs typeface="Calibri" panose="020F0502020204030204" charset="0"/>
              </a:rPr>
              <a:t>sospechas</a:t>
            </a:r>
            <a:r>
              <a:rPr lang="en-US" b="0" dirty="0">
                <a:latin typeface="Times New Roman" panose="02020603050405020304" charset="0"/>
                <a:cs typeface="Calibri" panose="020F0502020204030204" charset="0"/>
              </a:rPr>
              <a:t>...</a:t>
            </a:r>
            <a:endParaRPr lang="es-ES" altLang="en-US" dirty="0"/>
          </a:p>
          <a:p>
            <a:pPr indent="0" algn="just"/>
            <a:endParaRPr lang="en-US" b="0" dirty="0">
              <a:latin typeface="Times New Roman" panose="020206030504050203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79163</Words>
  <Application>WPS Presentation</Application>
  <PresentationFormat>Personalizado</PresentationFormat>
  <Paragraphs>562</Paragraphs>
  <Slides>49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49</vt:i4>
      </vt:variant>
    </vt:vector>
  </HeadingPairs>
  <TitlesOfParts>
    <vt:vector size="64" baseType="lpstr">
      <vt:lpstr>Arial</vt:lpstr>
      <vt:lpstr>SimSun</vt:lpstr>
      <vt:lpstr>Wingdings</vt:lpstr>
      <vt:lpstr>Calibri Light</vt:lpstr>
      <vt:lpstr>Times New Roman</vt:lpstr>
      <vt:lpstr>Calibri</vt:lpstr>
      <vt:lpstr>Wingdings</vt:lpstr>
      <vt:lpstr>Bree Serif</vt:lpstr>
      <vt:lpstr>Segoe Print</vt:lpstr>
      <vt:lpstr>SimHei</vt:lpstr>
      <vt:lpstr>Times</vt:lpstr>
      <vt:lpstr>Microsoft YaHei</vt:lpstr>
      <vt:lpstr>Arial Unicode MS</vt:lpstr>
      <vt:lpstr>Symbol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Soporte Tecnico</dc:creator>
  <cp:lastModifiedBy>Usuario</cp:lastModifiedBy>
  <cp:revision>15</cp:revision>
  <dcterms:created xsi:type="dcterms:W3CDTF">2022-11-25T00:13:00Z</dcterms:created>
  <dcterms:modified xsi:type="dcterms:W3CDTF">2022-11-30T15:50:21Z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3082-11.2.0.11417</vt:lpwstr>
  </property>
  <property fmtid="{D5CDD505-2E9C-101B-9397-08002B2CF9AE}" pid="3" name="ICV">
    <vt:lpwstr>B1859F132C834693B52D7DF671E14B57</vt:lpwstr>
  </property>
</Properties>
</file>